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embeddedFontLst>
    <p:embeddedFont>
      <p:font typeface="Roboto" panose="02000000000000000000" pitchFamily="2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hyBSv7fxXh+1eiSxWDFjDj9Vbba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9B0EB49-957D-4E62-A086-00F10CDAAEC9}">
  <a:tblStyle styleId="{D9B0EB49-957D-4E62-A086-00F10CDAAEC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5DE5180-0365-451B-B37F-A02F59F3664D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customschemas.google.com/relationships/presentationmetadata" Target="metadata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Bassoli Campos" userId="0c40d36144422557" providerId="LiveId" clId="{76CB3198-85D1-4056-8907-3BA14480FD5E}"/>
    <pc:docChg chg="undo custSel modSld">
      <pc:chgData name="Daniel Bassoli Campos" userId="0c40d36144422557" providerId="LiveId" clId="{76CB3198-85D1-4056-8907-3BA14480FD5E}" dt="2024-04-25T17:26:51.825" v="20" actId="20577"/>
      <pc:docMkLst>
        <pc:docMk/>
      </pc:docMkLst>
      <pc:sldChg chg="addSp delSp modSp mod">
        <pc:chgData name="Daniel Bassoli Campos" userId="0c40d36144422557" providerId="LiveId" clId="{76CB3198-85D1-4056-8907-3BA14480FD5E}" dt="2024-04-25T17:26:51.825" v="20" actId="20577"/>
        <pc:sldMkLst>
          <pc:docMk/>
          <pc:sldMk cId="0" sldId="271"/>
        </pc:sldMkLst>
        <pc:spChg chg="add del">
          <ac:chgData name="Daniel Bassoli Campos" userId="0c40d36144422557" providerId="LiveId" clId="{76CB3198-85D1-4056-8907-3BA14480FD5E}" dt="2024-04-25T17:26:48.941" v="17" actId="478"/>
          <ac:spMkLst>
            <pc:docMk/>
            <pc:sldMk cId="0" sldId="271"/>
            <ac:spMk id="220" creationId="{00000000-0000-0000-0000-000000000000}"/>
          </ac:spMkLst>
        </pc:spChg>
        <pc:graphicFrameChg chg="modGraphic">
          <ac:chgData name="Daniel Bassoli Campos" userId="0c40d36144422557" providerId="LiveId" clId="{76CB3198-85D1-4056-8907-3BA14480FD5E}" dt="2024-04-25T17:26:51.825" v="20" actId="20577"/>
          <ac:graphicFrameMkLst>
            <pc:docMk/>
            <pc:sldMk cId="0" sldId="271"/>
            <ac:graphicFrameMk id="222" creationId="{00000000-0000-0000-0000-000000000000}"/>
          </ac:graphicFrameMkLst>
        </pc:graphicFrameChg>
      </pc:sldChg>
    </pc:docChg>
  </pc:docChgLst>
  <pc:docChgLst>
    <pc:chgData name="Daniel Bassoli Campos" userId="0c40d36144422557" providerId="LiveId" clId="{B9366498-9328-40E2-9D53-34B29EB63F1A}"/>
    <pc:docChg chg="modSld">
      <pc:chgData name="Daniel Bassoli Campos" userId="0c40d36144422557" providerId="LiveId" clId="{B9366498-9328-40E2-9D53-34B29EB63F1A}" dt="2023-11-22T19:46:52.091" v="0" actId="14100"/>
      <pc:docMkLst>
        <pc:docMk/>
      </pc:docMkLst>
      <pc:sldChg chg="modSp mod">
        <pc:chgData name="Daniel Bassoli Campos" userId="0c40d36144422557" providerId="LiveId" clId="{B9366498-9328-40E2-9D53-34B29EB63F1A}" dt="2023-11-22T19:46:52.091" v="0" actId="14100"/>
        <pc:sldMkLst>
          <pc:docMk/>
          <pc:sldMk cId="0" sldId="271"/>
        </pc:sldMkLst>
        <pc:spChg chg="mod">
          <ac:chgData name="Daniel Bassoli Campos" userId="0c40d36144422557" providerId="LiveId" clId="{B9366498-9328-40E2-9D53-34B29EB63F1A}" dt="2023-11-22T19:46:52.091" v="0" actId="14100"/>
          <ac:spMkLst>
            <pc:docMk/>
            <pc:sldMk cId="0" sldId="271"/>
            <ac:spMk id="225" creationId="{00000000-0000-0000-0000-000000000000}"/>
          </ac:spMkLst>
        </pc:spChg>
      </pc:sldChg>
    </pc:docChg>
  </pc:docChgLst>
  <pc:docChgLst>
    <pc:chgData name="Daniel Bassoli Campos" userId="0c40d36144422557" providerId="LiveId" clId="{17C9D107-5845-4DA3-A102-671D57DD5714}"/>
    <pc:docChg chg="undo custSel modSld">
      <pc:chgData name="Daniel Bassoli Campos" userId="0c40d36144422557" providerId="LiveId" clId="{17C9D107-5845-4DA3-A102-671D57DD5714}" dt="2024-05-14T18:43:21.194" v="11" actId="14100"/>
      <pc:docMkLst>
        <pc:docMk/>
      </pc:docMkLst>
      <pc:sldChg chg="modSp mod">
        <pc:chgData name="Daniel Bassoli Campos" userId="0c40d36144422557" providerId="LiveId" clId="{17C9D107-5845-4DA3-A102-671D57DD5714}" dt="2024-05-14T18:43:21.194" v="11" actId="14100"/>
        <pc:sldMkLst>
          <pc:docMk/>
          <pc:sldMk cId="0" sldId="271"/>
        </pc:sldMkLst>
        <pc:spChg chg="mod">
          <ac:chgData name="Daniel Bassoli Campos" userId="0c40d36144422557" providerId="LiveId" clId="{17C9D107-5845-4DA3-A102-671D57DD5714}" dt="2024-05-14T18:43:21.194" v="11" actId="14100"/>
          <ac:spMkLst>
            <pc:docMk/>
            <pc:sldMk cId="0" sldId="271"/>
            <ac:spMk id="220" creationId="{00000000-0000-0000-0000-000000000000}"/>
          </ac:spMkLst>
        </pc:spChg>
        <pc:graphicFrameChg chg="modGraphic">
          <ac:chgData name="Daniel Bassoli Campos" userId="0c40d36144422557" providerId="LiveId" clId="{17C9D107-5845-4DA3-A102-671D57DD5714}" dt="2024-05-14T18:43:18.796" v="8" actId="207"/>
          <ac:graphicFrameMkLst>
            <pc:docMk/>
            <pc:sldMk cId="0" sldId="271"/>
            <ac:graphicFrameMk id="222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1e5467da275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Obs.: Alto crescimento: taxas de crescimento acima da mediana nacional; Baixo crescimento: taxas de crescimento abaixo da mediana nacional; alta ocorrência: taxa de mortalidade acima da mediana nacional; Baixa ocorrência: taxa de mortalidade abaixo da mediana nacional.</a:t>
            </a:r>
            <a:b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elaboração própria com dados do SIM (Datasus).</a:t>
            </a:r>
            <a:endParaRPr/>
          </a:p>
        </p:txBody>
      </p:sp>
      <p:sp>
        <p:nvSpPr>
          <p:cNvPr id="209" name="Google Shape;209;g1e5467da275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e5467da27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Assembleia-Geral das Nações Unidas (2010): período de 2011 a 2020 como a </a:t>
            </a:r>
            <a:r>
              <a:rPr lang="pt-B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“1ª Década de Ação pela Segurança no Trânsito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 (Resolução ONU n° 2, de 2009)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 global estabelecida de </a:t>
            </a:r>
            <a:r>
              <a:rPr lang="pt-B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50%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redução das mortes na década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Brasil sempre se situou entre os 5 países com mais mortes no trânsito com cerca de 40 mil mortes por ano na época e mais de 300 mil feridos graves</a:t>
            </a:r>
            <a:endParaRPr sz="1400">
              <a:solidFill>
                <a:schemeClr val="dk1"/>
              </a:solidFill>
            </a:endParaRPr>
          </a:p>
          <a:p>
            <a:pPr marL="28575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Objetivos do estudo:</a:t>
            </a: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Avaliar os resultados de mortalidade na década 2010-2019 verificando se a meta ONU estabelecida foi atingida no Brasil</a:t>
            </a:r>
            <a:b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(Base do Datasus e PRF no período 2010 a 2019)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Avaliar políticas públicas e instrumentos legais adotados no período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Apontar perspectivas e recomendações para a 2ª. década de redução da mortalidade (2021 a 2030)</a:t>
            </a:r>
            <a:endParaRPr/>
          </a:p>
        </p:txBody>
      </p:sp>
      <p:sp>
        <p:nvSpPr>
          <p:cNvPr id="90" name="Google Shape;90;g1e5467da2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Redução das taxas a partir de 2015 -&gt; desaquecimento econômico. Quando a economia voltar a crescer, mortalidade pode voltar a níveis pré-crise, se não houver mudanças estruturais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Mortes por motocicleta são o grande desafio atualmente. É um problema multidimensional. Alteração dos custos compensaria externalidades mas há o problema social -&gt; campanhas educativas, habilitação social, fiscalização, etc.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 o crescimento da frota, principalmente no Norte e Nordeste, há necessidade de aumento dos investimentos em campanhas educativas, estrutura de gestão e fiscalização e infraestrutura de segurança viária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Necessária recomposição dos principais fundos FUNSET, DPVAT e CIDE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Ajuda federal para regiões pobres com altas taxas e alto crescimento da mortalidade no trânsito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Colocar o Pnatrans como prioridade máxima no governo federal e executá-lo plenamente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Planejamento urbano com prioridade ao transporte público coletivo e transporte ativo, com melhoria da gestão de trânsito e projetos de moderação de tráfego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Plano de melhoria dos pontos críticos rodoviários e aumento das concessões rodoviárias com padrões de segurança mais altos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Amplificação das políticas de controle de velocidade viária para reduzir atropelamentos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Consolidação de base de dados de acidentes (Renaest) e melhora das informações nos estados e municípios com efetivo uso de inteligência informacional</a:t>
            </a:r>
            <a:endParaRPr sz="1400">
              <a:solidFill>
                <a:schemeClr val="dk1"/>
              </a:solidFill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Avanço regulatório com cadastro positivo, vistoria autos e exigências de melhoria na indústria automotiva (incentivos e regulação).......entre outras medidas.</a:t>
            </a:r>
            <a:endParaRPr/>
          </a:p>
        </p:txBody>
      </p:sp>
      <p:sp>
        <p:nvSpPr>
          <p:cNvPr id="265" name="Google Shape;2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e5467da27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e5467da27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e03c9887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5e03c9887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5e03c988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5e03c9887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5e03c9887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5e03c9887c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21" name="Google Shape;21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39933" y="0"/>
            <a:ext cx="3952067" cy="190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2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2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carlos.carvalho@ipea.gov.br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pt-BR" sz="3600" b="1"/>
              <a:t>Balanço da 1ª década de ação pela segurança no trânsito no Brasil e perspectivas para a 2ª década</a:t>
            </a:r>
            <a:endParaRPr sz="3600"/>
          </a:p>
        </p:txBody>
      </p:sp>
      <p:sp>
        <p:nvSpPr>
          <p:cNvPr id="86" name="Google Shape;86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/>
              <a:t>Carlos Henrique Ribeiro de Carvalho</a:t>
            </a:r>
            <a:br>
              <a:rPr lang="pt-BR"/>
            </a:br>
            <a:r>
              <a:rPr lang="pt-BR"/>
              <a:t>Erivelton Pires Guedes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BR"/>
              <a:t>Pesquisadores do IPEA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/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8133" y="0"/>
            <a:ext cx="3952067" cy="1908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" name="Google Shape;163;p7"/>
          <p:cNvGraphicFramePr/>
          <p:nvPr/>
        </p:nvGraphicFramePr>
        <p:xfrm>
          <a:off x="351336" y="2340244"/>
          <a:ext cx="6502725" cy="3642150"/>
        </p:xfrm>
        <a:graphic>
          <a:graphicData uri="http://schemas.openxmlformats.org/drawingml/2006/table">
            <a:tbl>
              <a:tblPr>
                <a:noFill/>
                <a:tableStyleId>{85DE5180-0365-451B-B37F-A02F59F3664D}</a:tableStyleId>
              </a:tblPr>
              <a:tblGrid>
                <a:gridCol w="211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3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12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Escolaridade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Mortes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(%)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(% ajustado)*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Nenhuma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18.786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6,5%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a 3 anos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58.427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15%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20,3%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 a 7 anos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95.138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24%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33,0%</a:t>
                      </a:r>
                      <a:endParaRPr sz="20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 a 11 anos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91.433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23%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31,7%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 anos e mais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24.584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6%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8,5%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Ignorado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104.561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27%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2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392.929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7850" marR="778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4" name="Google Shape;164;p7"/>
          <p:cNvSpPr/>
          <p:nvPr/>
        </p:nvSpPr>
        <p:spPr>
          <a:xfrm>
            <a:off x="351336" y="1556004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Tabela 4:Mortes por sinistros de trânsito e escolaridade. Brasil. 2010 a 2019.</a:t>
            </a:r>
            <a:endParaRPr sz="1600" i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0" y="6120256"/>
            <a:ext cx="7893766" cy="607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Obs. * Percentual desconsiderando os registros com escolaridade ignorada.</a:t>
            </a:r>
            <a:b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elaboração própria com dados do Datasus.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7"/>
          <p:cNvSpPr/>
          <p:nvPr/>
        </p:nvSpPr>
        <p:spPr>
          <a:xfrm>
            <a:off x="-304963" y="885801"/>
            <a:ext cx="4168192" cy="375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1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por idade e escolaridade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134317" y="359196"/>
            <a:ext cx="7211879" cy="38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do transporte terrestre no Brasil no período de 2010 a 2019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7"/>
          <p:cNvSpPr txBox="1"/>
          <p:nvPr/>
        </p:nvSpPr>
        <p:spPr>
          <a:xfrm>
            <a:off x="8539564" y="2448731"/>
            <a:ext cx="3471621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Cerca de 60% das vítimas fatais tem menos de 7 anos de estudo, ou seja não completaram o ensino fundamental e mais de 90% não completaram ensino médio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Escolaridade como </a:t>
            </a: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próxi</a:t>
            </a: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renda indica que a maior parte das vítimas são pessoas de extrato de renda mais baixo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7"/>
          <p:cNvSpPr/>
          <p:nvPr/>
        </p:nvSpPr>
        <p:spPr>
          <a:xfrm>
            <a:off x="6664270" y="2301498"/>
            <a:ext cx="5346915" cy="3433789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"/>
          <p:cNvSpPr/>
          <p:nvPr/>
        </p:nvSpPr>
        <p:spPr>
          <a:xfrm>
            <a:off x="573437" y="3332136"/>
            <a:ext cx="10942944" cy="433952"/>
          </a:xfrm>
          <a:prstGeom prst="rect">
            <a:avLst/>
          </a:prstGeom>
          <a:solidFill>
            <a:srgbClr val="F7CAA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5" name="Google Shape;175;p8"/>
          <p:cNvGraphicFramePr/>
          <p:nvPr/>
        </p:nvGraphicFramePr>
        <p:xfrm>
          <a:off x="978792" y="2247256"/>
          <a:ext cx="10537575" cy="3347550"/>
        </p:xfrm>
        <a:graphic>
          <a:graphicData uri="http://schemas.openxmlformats.org/drawingml/2006/table">
            <a:tbl>
              <a:tblPr>
                <a:noFill/>
                <a:tableStyleId>{85DE5180-0365-451B-B37F-A02F59F3664D}</a:tableStyleId>
              </a:tblPr>
              <a:tblGrid>
                <a:gridCol w="1982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7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53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92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1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Modalidade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Internações*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(%)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Gastos (mi R$)** 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(%)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Pedestre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360.250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21,1%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812,44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21,3%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Ciclista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104.553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6,1%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188,60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4,9%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Motocicleta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941.610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55,2%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1.993,42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52,3%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Carro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142.685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8,4%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441,33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11,6%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Caminhão 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7.398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0,4%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23,80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0,6%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Ônibus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3.925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8,64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Outros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144.411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8,5%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342,45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9,0%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9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1.704.832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100,0%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3.810,68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90805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100,0%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6800" marR="8680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6" name="Google Shape;176;p8"/>
          <p:cNvSpPr/>
          <p:nvPr/>
        </p:nvSpPr>
        <p:spPr>
          <a:xfrm>
            <a:off x="831743" y="1381651"/>
            <a:ext cx="807978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Tabela 5: Ocorrências e gastos (milhões R$) do SUS com internações das vítimas de sinistros de transporte terrestre por modalidade. Brasil. 2010 a 2019</a:t>
            </a:r>
            <a:endParaRPr sz="1800" i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8"/>
          <p:cNvSpPr/>
          <p:nvPr/>
        </p:nvSpPr>
        <p:spPr>
          <a:xfrm>
            <a:off x="831743" y="5594887"/>
            <a:ext cx="1053758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Obs.: *Quantidade de autorizações de internações hospitalar (AIH) ** valores atualizados pelo IPCA maio/2023. </a:t>
            </a:r>
            <a:br>
              <a:rPr lang="pt-B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Fonte: Datasus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 txBox="1"/>
          <p:nvPr/>
        </p:nvSpPr>
        <p:spPr>
          <a:xfrm>
            <a:off x="978792" y="577601"/>
            <a:ext cx="305744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Internações no SUS</a:t>
            </a:r>
            <a:endParaRPr sz="2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"/>
          <p:cNvSpPr/>
          <p:nvPr/>
        </p:nvSpPr>
        <p:spPr>
          <a:xfrm>
            <a:off x="304799" y="173842"/>
            <a:ext cx="7211879" cy="87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do transporte terrestre – Perspectiva regional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Taxa de mortalidade por 100 mil hab.  </a:t>
            </a:r>
            <a:r>
              <a:rPr lang="pt-BR" sz="2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TODAS MODALIDADES</a:t>
            </a:r>
            <a:endParaRPr sz="18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9"/>
          <p:cNvSpPr/>
          <p:nvPr/>
        </p:nvSpPr>
        <p:spPr>
          <a:xfrm>
            <a:off x="304799" y="6474679"/>
            <a:ext cx="47666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Elaboração própria com dados do Datasus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2059" y="2194559"/>
            <a:ext cx="8199592" cy="3658887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9"/>
          <p:cNvSpPr/>
          <p:nvPr/>
        </p:nvSpPr>
        <p:spPr>
          <a:xfrm>
            <a:off x="0" y="1149829"/>
            <a:ext cx="877720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Figura 2: Distribuição territorial da taxa de mortalidade anualizada por sinistros de transporte terrestre da década 2010 a 2019 nas microrregiões e UFs brasileiras</a:t>
            </a:r>
            <a:endParaRPr sz="1600" i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0"/>
          <p:cNvSpPr/>
          <p:nvPr/>
        </p:nvSpPr>
        <p:spPr>
          <a:xfrm>
            <a:off x="304799" y="173842"/>
            <a:ext cx="7211879" cy="87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do transporte terrestre – Perspectiva regional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Taxa de mortalidade por 100 mil hab. </a:t>
            </a:r>
            <a:r>
              <a:rPr lang="pt-BR" sz="2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MOTOCICLETAS</a:t>
            </a:r>
            <a:endParaRPr sz="18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0"/>
          <p:cNvSpPr/>
          <p:nvPr/>
        </p:nvSpPr>
        <p:spPr>
          <a:xfrm>
            <a:off x="304799" y="6474679"/>
            <a:ext cx="47666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Elaboração própria com dados do Datasus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0"/>
          <p:cNvSpPr/>
          <p:nvPr/>
        </p:nvSpPr>
        <p:spPr>
          <a:xfrm>
            <a:off x="0" y="1149829"/>
            <a:ext cx="877720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Figura 2: Distribuição territorial da taxa de mortalidade anualizada por sinistros de motocicleta da década 2010 a 2019 nas microrregiões e UFs brasileiras</a:t>
            </a:r>
            <a:endParaRPr sz="1600" i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4" name="Google Shape;194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7063" y="2144683"/>
            <a:ext cx="7951187" cy="39357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1"/>
          <p:cNvSpPr/>
          <p:nvPr/>
        </p:nvSpPr>
        <p:spPr>
          <a:xfrm>
            <a:off x="304799" y="173842"/>
            <a:ext cx="7211879" cy="87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do transporte terrestre – Perspectiva regional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Crescimento da taxa de mortalidade nas duas décadas do século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1"/>
          <p:cNvSpPr/>
          <p:nvPr/>
        </p:nvSpPr>
        <p:spPr>
          <a:xfrm>
            <a:off x="304799" y="6474679"/>
            <a:ext cx="47666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Elaboração própria com dados do Datasus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1" name="Google Shape;201;p11"/>
          <p:cNvGrpSpPr/>
          <p:nvPr/>
        </p:nvGrpSpPr>
        <p:grpSpPr>
          <a:xfrm>
            <a:off x="1296785" y="2126194"/>
            <a:ext cx="9504157" cy="3890446"/>
            <a:chOff x="1086019" y="2051509"/>
            <a:chExt cx="6305131" cy="2580952"/>
          </a:xfrm>
        </p:grpSpPr>
        <p:pic>
          <p:nvPicPr>
            <p:cNvPr id="202" name="Google Shape;202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86019" y="2070556"/>
              <a:ext cx="2704762" cy="25619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3" name="Google Shape;203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676864" y="2051509"/>
              <a:ext cx="2714286" cy="258095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4" name="Google Shape;204;p11"/>
          <p:cNvSpPr/>
          <p:nvPr/>
        </p:nvSpPr>
        <p:spPr>
          <a:xfrm>
            <a:off x="168295" y="1132472"/>
            <a:ext cx="84330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Figura 6: Distribuição territorial da taxa de crescimento* do índice de mortalidade por sinistros de transporte terrestre entre as décadas de 2000 a 2009 e 2010 a 2019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1"/>
          <p:cNvSpPr/>
          <p:nvPr/>
        </p:nvSpPr>
        <p:spPr>
          <a:xfrm>
            <a:off x="3808382" y="2042494"/>
            <a:ext cx="2233304" cy="38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TODAS MODALIDADES</a:t>
            </a:r>
            <a:endParaRPr sz="18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1"/>
          <p:cNvSpPr/>
          <p:nvPr/>
        </p:nvSpPr>
        <p:spPr>
          <a:xfrm>
            <a:off x="9465226" y="2126200"/>
            <a:ext cx="2128200" cy="3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MOTOCICLETAS</a:t>
            </a:r>
            <a:endParaRPr sz="18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1" name="Google Shape;211;g1e5467da275_0_17"/>
          <p:cNvGraphicFramePr/>
          <p:nvPr/>
        </p:nvGraphicFramePr>
        <p:xfrm>
          <a:off x="6814447" y="3131403"/>
          <a:ext cx="5258825" cy="3718980"/>
        </p:xfrm>
        <a:graphic>
          <a:graphicData uri="http://schemas.openxmlformats.org/drawingml/2006/table">
            <a:tbl>
              <a:tblPr>
                <a:noFill/>
                <a:tableStyleId>{85DE5180-0365-451B-B37F-A02F59F3664D}</a:tableStyleId>
              </a:tblPr>
              <a:tblGrid>
                <a:gridCol w="1692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9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7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2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2150" marR="821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Alto crescimento (AC)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2150" marR="821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Baixo crescimento </a:t>
                      </a:r>
                      <a:b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(BC)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2150" marR="821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Alta ocorrência (AT)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2150" marR="8215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b="1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RO; TO; </a:t>
                      </a:r>
                      <a:r>
                        <a:rPr lang="pt-BR" sz="20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MA; PI;  CE; PB; AL; SE</a:t>
                      </a:r>
                      <a:endParaRPr sz="20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2150" marR="821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>
                          <a:solidFill>
                            <a:schemeClr val="accent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RR; ES</a:t>
                      </a:r>
                      <a:r>
                        <a:rPr lang="pt-BR" sz="2000" u="none" strike="noStrike" cap="none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 PR</a:t>
                      </a:r>
                      <a:r>
                        <a:rPr lang="pt-BR" sz="2000">
                          <a:solidFill>
                            <a:schemeClr val="accent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 SC</a:t>
                      </a:r>
                      <a:r>
                        <a:rPr lang="pt-BR" sz="2000" u="none" strike="noStrike" cap="none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 MS</a:t>
                      </a:r>
                      <a:r>
                        <a:rPr lang="pt-BR" sz="2000">
                          <a:solidFill>
                            <a:schemeClr val="accent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 MT</a:t>
                      </a:r>
                      <a:r>
                        <a:rPr lang="pt-BR" sz="2000" u="none" strike="noStrike" cap="none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 GO</a:t>
                      </a:r>
                      <a:endParaRPr sz="2000" u="none" strike="noStrike" cap="none">
                        <a:solidFill>
                          <a:srgbClr val="FFC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2150" marR="821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77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Baixa ocorrência (BT)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2150" marR="8215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>
                          <a:solidFill>
                            <a:schemeClr val="accent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AC; </a:t>
                      </a:r>
                      <a:r>
                        <a:rPr lang="pt-BR" sz="2000" u="none" strike="noStrike" cap="none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AM; PA</a:t>
                      </a:r>
                      <a:r>
                        <a:rPr lang="pt-BR" sz="2000">
                          <a:solidFill>
                            <a:schemeClr val="accent4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 RN; PE</a:t>
                      </a:r>
                      <a:r>
                        <a:rPr lang="pt-BR" sz="2000" u="none" strike="noStrike" cap="none">
                          <a:solidFill>
                            <a:srgbClr val="FFC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; BA</a:t>
                      </a:r>
                      <a:endParaRPr sz="2000" u="none" strike="noStrike" cap="none">
                        <a:solidFill>
                          <a:srgbClr val="FFC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2150" marR="821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000">
                          <a:solidFill>
                            <a:srgbClr val="38761D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AP; MG; RJ; </a:t>
                      </a:r>
                      <a:r>
                        <a:rPr lang="pt-BR" sz="2000" u="none" strike="noStrike" cap="none">
                          <a:solidFill>
                            <a:srgbClr val="38761D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SP; </a:t>
                      </a:r>
                      <a:r>
                        <a:rPr lang="pt-BR" sz="2000">
                          <a:solidFill>
                            <a:srgbClr val="38761D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RS; </a:t>
                      </a:r>
                      <a:r>
                        <a:rPr lang="pt-BR" sz="2000" u="none" strike="noStrike" cap="none">
                          <a:solidFill>
                            <a:srgbClr val="38761D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DF</a:t>
                      </a:r>
                      <a:endParaRPr sz="2000" u="none" strike="noStrike" cap="none">
                        <a:solidFill>
                          <a:srgbClr val="38761D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2150" marR="8215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2" name="Google Shape;212;g1e5467da275_0_17"/>
          <p:cNvSpPr/>
          <p:nvPr/>
        </p:nvSpPr>
        <p:spPr>
          <a:xfrm>
            <a:off x="387024" y="226560"/>
            <a:ext cx="5796900" cy="38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do transporte terrestre – Perspectiva regional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g1e5467da275_0_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025" y="1214999"/>
            <a:ext cx="5587450" cy="526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3"/>
          <p:cNvSpPr/>
          <p:nvPr/>
        </p:nvSpPr>
        <p:spPr>
          <a:xfrm>
            <a:off x="11360258" y="2107769"/>
            <a:ext cx="619932" cy="371960"/>
          </a:xfrm>
          <a:prstGeom prst="ellipse">
            <a:avLst/>
          </a:prstGeom>
          <a:solidFill>
            <a:srgbClr val="F7CAA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3"/>
          <p:cNvSpPr/>
          <p:nvPr/>
        </p:nvSpPr>
        <p:spPr>
          <a:xfrm>
            <a:off x="9732936" y="2107769"/>
            <a:ext cx="619932" cy="371960"/>
          </a:xfrm>
          <a:prstGeom prst="ellipse">
            <a:avLst/>
          </a:prstGeom>
          <a:solidFill>
            <a:srgbClr val="F7CAA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3"/>
          <p:cNvSpPr/>
          <p:nvPr/>
        </p:nvSpPr>
        <p:spPr>
          <a:xfrm>
            <a:off x="4973706" y="1917519"/>
            <a:ext cx="997174" cy="1414617"/>
          </a:xfrm>
          <a:prstGeom prst="ellipse">
            <a:avLst/>
          </a:prstGeom>
          <a:solidFill>
            <a:srgbClr val="F7CAA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3"/>
          <p:cNvSpPr/>
          <p:nvPr/>
        </p:nvSpPr>
        <p:spPr>
          <a:xfrm>
            <a:off x="196310" y="513753"/>
            <a:ext cx="7211879" cy="38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do transporte terrestre no Brasil – Rodovias federais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22" name="Google Shape;222;p13"/>
          <p:cNvGraphicFramePr/>
          <p:nvPr>
            <p:extLst>
              <p:ext uri="{D42A27DB-BD31-4B8C-83A1-F6EECF244321}">
                <p14:modId xmlns:p14="http://schemas.microsoft.com/office/powerpoint/2010/main" val="1926983901"/>
              </p:ext>
            </p:extLst>
          </p:nvPr>
        </p:nvGraphicFramePr>
        <p:xfrm>
          <a:off x="196310" y="1644674"/>
          <a:ext cx="5532775" cy="4435976"/>
        </p:xfrm>
        <a:graphic>
          <a:graphicData uri="http://schemas.openxmlformats.org/drawingml/2006/table">
            <a:tbl>
              <a:tblPr>
                <a:noFill/>
                <a:tableStyleId>{85DE5180-0365-451B-B37F-A02F59F3664D}</a:tableStyleId>
              </a:tblPr>
              <a:tblGrid>
                <a:gridCol w="347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3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46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Causas agrupadas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Sinistros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(%)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Falta atenção/reação condutor/pedestre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498.425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36,6%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Desobediência das regras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196.020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14,4%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Excesso de velocidade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132.980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9,8%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Álcool/drogas</a:t>
                      </a:r>
                      <a:endParaRPr sz="1600" u="none" strike="noStrike" cap="none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67.964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5,0%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Condições veículo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61.735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4,5%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Animais pista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34.608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2,5%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Condições/geometria via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31.673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2,3%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Ultrapassagem indevida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30.919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2,3%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Tempo ruim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2.904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Problema saúde condutor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2.367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Condições de carga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1.217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0,1%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0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Outros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300.479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22,1%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651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1.361.291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100,0%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38425" marR="384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aphicFrame>
        <p:nvGraphicFramePr>
          <p:cNvPr id="223" name="Google Shape;223;p13"/>
          <p:cNvGraphicFramePr/>
          <p:nvPr/>
        </p:nvGraphicFramePr>
        <p:xfrm>
          <a:off x="6212669" y="1917519"/>
          <a:ext cx="5767500" cy="4000437"/>
        </p:xfrm>
        <a:graphic>
          <a:graphicData uri="http://schemas.openxmlformats.org/drawingml/2006/table">
            <a:tbl>
              <a:tblPr>
                <a:noFill/>
                <a:tableStyleId>{85DE5180-0365-451B-B37F-A02F59F3664D}</a:tableStyleId>
              </a:tblPr>
              <a:tblGrid>
                <a:gridCol w="247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6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1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Tipo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Sinistros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(%)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Mortes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(%)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Colisão frontal</a:t>
                      </a:r>
                      <a:endParaRPr sz="16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174.445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12,8%</a:t>
                      </a:r>
                      <a:endParaRPr sz="16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27.827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38,3%</a:t>
                      </a:r>
                      <a:endParaRPr sz="16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Atropelamento pessoa</a:t>
                      </a:r>
                      <a:endParaRPr sz="16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41.222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3,0%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11.837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16,3%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Saída pista/tombamento</a:t>
                      </a:r>
                      <a:endParaRPr sz="16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267.175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19,6%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9.533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13,1%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Colisão traseira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360.981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26,5%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6.419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8,8%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Colisão lateral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239.008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17,6%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6.415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8,8%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Colisão com objeto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106.438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7,8%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4.630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6,4%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Capotamento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65.159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4,8%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3.079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4,2%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Queda (moto)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51.013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3,7%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1.904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2,6%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Atropelamento animal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29.566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2,2%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872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1,2%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Engavetamento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3.110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90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0,1%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Danos eventuais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7.266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0,5%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61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0,1%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Derrame de carga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6.815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0,5%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42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0,1%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Incêndio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9.053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0,7%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0,0%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1.361.251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100,0%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72742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100,0%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224" name="Google Shape;224;p13"/>
          <p:cNvSpPr/>
          <p:nvPr/>
        </p:nvSpPr>
        <p:spPr>
          <a:xfrm>
            <a:off x="0" y="950396"/>
            <a:ext cx="874104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Tabelas 11 e 12: Ocorrência e mortes por causa e tipo  de sinistros nas rodovias federais. Brasil. 2010 a 2019</a:t>
            </a:r>
            <a:endParaRPr sz="1600" i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3"/>
          <p:cNvSpPr/>
          <p:nvPr/>
        </p:nvSpPr>
        <p:spPr>
          <a:xfrm>
            <a:off x="132165" y="6272320"/>
            <a:ext cx="2153835" cy="38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PRF, 2023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4"/>
          <p:cNvSpPr/>
          <p:nvPr/>
        </p:nvSpPr>
        <p:spPr>
          <a:xfrm>
            <a:off x="8626947" y="2991173"/>
            <a:ext cx="1007390" cy="1115878"/>
          </a:xfrm>
          <a:prstGeom prst="ellipse">
            <a:avLst/>
          </a:prstGeom>
          <a:solidFill>
            <a:srgbClr val="F7CA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4"/>
          <p:cNvSpPr/>
          <p:nvPr/>
        </p:nvSpPr>
        <p:spPr>
          <a:xfrm>
            <a:off x="10988298" y="2991173"/>
            <a:ext cx="1007390" cy="1115878"/>
          </a:xfrm>
          <a:prstGeom prst="ellipse">
            <a:avLst/>
          </a:prstGeom>
          <a:solidFill>
            <a:srgbClr val="F7CA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4"/>
          <p:cNvSpPr/>
          <p:nvPr/>
        </p:nvSpPr>
        <p:spPr>
          <a:xfrm>
            <a:off x="562598" y="475954"/>
            <a:ext cx="5394425" cy="87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Fatores de impacto na mortalidade e políticas públicas</a:t>
            </a:r>
            <a:endParaRPr/>
          </a:p>
          <a:p>
            <a:pPr marL="0" marR="0" lvl="0" indent="0" algn="just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Crescimento da frota de autos e motos</a:t>
            </a:r>
            <a:endParaRPr sz="20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33" name="Google Shape;233;p14"/>
          <p:cNvGraphicFramePr/>
          <p:nvPr/>
        </p:nvGraphicFramePr>
        <p:xfrm>
          <a:off x="281299" y="25309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{85DE5180-0365-451B-B37F-A02F59F3664D}</a:tableStyleId>
              </a:tblPr>
              <a:tblGrid>
                <a:gridCol w="141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5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5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1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0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Motos (variação 2000/09 e 2010/19 %)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0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Região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Frota (A)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Mortes (B)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Relação (B/A)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0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Norte</a:t>
                      </a:r>
                      <a:endParaRPr sz="18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255%</a:t>
                      </a:r>
                      <a:endParaRPr sz="18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147%</a:t>
                      </a:r>
                      <a:endParaRPr sz="18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0,58</a:t>
                      </a:r>
                      <a:endParaRPr sz="18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0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Nordeste</a:t>
                      </a:r>
                      <a:endParaRPr sz="18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271%</a:t>
                      </a:r>
                      <a:endParaRPr sz="18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156%</a:t>
                      </a:r>
                      <a:endParaRPr sz="18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0,58</a:t>
                      </a:r>
                      <a:endParaRPr sz="18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Sudeste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145%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76%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0,53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Sul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117%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54%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0,46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0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Centro-Oeste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170%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86%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0,51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0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Brasil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175%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104%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8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0,59</a:t>
                      </a:r>
                      <a:endParaRPr sz="18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72275" marR="722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34" name="Google Shape;234;p14"/>
          <p:cNvSpPr/>
          <p:nvPr/>
        </p:nvSpPr>
        <p:spPr>
          <a:xfrm>
            <a:off x="281299" y="1592512"/>
            <a:ext cx="5352719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Calibri"/>
              <a:buNone/>
            </a:pPr>
            <a:r>
              <a:rPr lang="pt-BR" sz="1400" b="0" i="1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Tabela 13: Relação do crescimento da frota e mortes por sinistros de motocicletas e triciclos entre duas primeiras décadas do século XXI (2000/2009 e 2010 a 2019). Brasil.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4"/>
          <p:cNvSpPr/>
          <p:nvPr/>
        </p:nvSpPr>
        <p:spPr>
          <a:xfrm>
            <a:off x="297614" y="5078668"/>
            <a:ext cx="520431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elaboração própria com dados da Abraciclo e Datasus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6" name="Google Shape;236;p14"/>
          <p:cNvGraphicFramePr/>
          <p:nvPr/>
        </p:nvGraphicFramePr>
        <p:xfrm>
          <a:off x="6265596" y="23868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{85DE5180-0365-451B-B37F-A02F59F3664D}</a:tableStyleId>
              </a:tblPr>
              <a:tblGrid>
                <a:gridCol w="88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9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1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89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3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02150">
                <a:tc rowSpan="2"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Região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Posse de automóveis (%)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Posse de motocicletas (%)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70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2009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2019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Tx Variação (%)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2009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2019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Tx Variação (%)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Norte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17,5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27,7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58,3%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19,2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32,5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69,3%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Nordeste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17,2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28,9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68,0%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15,3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31,5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105,9%</a:t>
                      </a:r>
                      <a:endParaRPr sz="1600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Sudeste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44,3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56,7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28,0%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17,8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48,3%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Sul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52,1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69,3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33,0%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16,4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20,7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26,2%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Centro-Oeste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41,3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59,8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44,8%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21,1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29,6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40,3%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7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Brasil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36,4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49,4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35,7%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14,7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23,8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6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61,9%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7175" marR="471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37" name="Google Shape;237;p14"/>
          <p:cNvSpPr/>
          <p:nvPr/>
        </p:nvSpPr>
        <p:spPr>
          <a:xfrm>
            <a:off x="6276603" y="1785486"/>
            <a:ext cx="539893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Calibri"/>
              <a:buNone/>
            </a:pPr>
            <a:r>
              <a:rPr lang="pt-BR" sz="1400" b="0" i="1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Tabela 14: Posse de automóveis e motocicletas nos domicílios brasileiros por grande região. Brasil. 2009 e 2019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14"/>
          <p:cNvSpPr/>
          <p:nvPr/>
        </p:nvSpPr>
        <p:spPr>
          <a:xfrm>
            <a:off x="6425479" y="5673173"/>
            <a:ext cx="272811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Pnad/IBGE 2009 e 2019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5"/>
          <p:cNvSpPr/>
          <p:nvPr/>
        </p:nvSpPr>
        <p:spPr>
          <a:xfrm>
            <a:off x="8649448" y="5315919"/>
            <a:ext cx="680532" cy="1367563"/>
          </a:xfrm>
          <a:prstGeom prst="ellipse">
            <a:avLst/>
          </a:prstGeom>
          <a:solidFill>
            <a:srgbClr val="F7CAA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5"/>
          <p:cNvSpPr/>
          <p:nvPr/>
        </p:nvSpPr>
        <p:spPr>
          <a:xfrm>
            <a:off x="238519" y="3655155"/>
            <a:ext cx="5573345" cy="2254689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rgbClr val="F7CAAC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5"/>
          <p:cNvSpPr/>
          <p:nvPr/>
        </p:nvSpPr>
        <p:spPr>
          <a:xfrm>
            <a:off x="417439" y="178198"/>
            <a:ext cx="5394425" cy="375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Fatores de impacto na mortalidade e políticas públicas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5"/>
          <p:cNvSpPr/>
          <p:nvPr/>
        </p:nvSpPr>
        <p:spPr>
          <a:xfrm>
            <a:off x="161026" y="980483"/>
            <a:ext cx="679909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FUNSET — Fundo Nacional de Segurança e Educação de Trânsito</a:t>
            </a:r>
            <a:endParaRPr sz="18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7" name="Google Shape;247;p15"/>
          <p:cNvGraphicFramePr/>
          <p:nvPr/>
        </p:nvGraphicFramePr>
        <p:xfrm>
          <a:off x="614258" y="179292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{85DE5180-0365-451B-B37F-A02F59F3664D}</a:tableStyleId>
              </a:tblPr>
              <a:tblGrid>
                <a:gridCol w="267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3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66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Autorizado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950" marR="689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13.545,65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950" marR="689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5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Pago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950" marR="689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2.741,98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950" marR="689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5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(%)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950" marR="689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20%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950" marR="689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Contingenciado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950" marR="689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10.223,72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950" marR="689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55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(%)</a:t>
                      </a:r>
                      <a:endParaRPr sz="17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950" marR="6895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b="1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75%</a:t>
                      </a:r>
                      <a:endParaRPr sz="1700" b="1" u="none" strike="noStrike" cap="non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950" marR="6895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48" name="Google Shape;248;p15"/>
          <p:cNvSpPr/>
          <p:nvPr/>
        </p:nvSpPr>
        <p:spPr>
          <a:xfrm>
            <a:off x="6103559" y="1912339"/>
            <a:ext cx="5091779" cy="685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1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DPVAT - Danos pessoais causados por veículos </a:t>
            </a:r>
            <a:br>
              <a:rPr lang="pt-BR" sz="18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automotores de via terrestre</a:t>
            </a:r>
            <a:endParaRPr sz="1800" b="1" i="0" u="sng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49" name="Google Shape;249;p15"/>
          <p:cNvGraphicFramePr/>
          <p:nvPr/>
        </p:nvGraphicFramePr>
        <p:xfrm>
          <a:off x="6165831" y="30766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{85DE5180-0365-451B-B37F-A02F59F3664D}</a:tableStyleId>
              </a:tblPr>
              <a:tblGrid>
                <a:gridCol w="927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38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9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73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Ano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Arrecadação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Repasse SUS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Indenizações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Denatran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2010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5,8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2,6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2,90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0,290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2011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6,7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3,0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3,35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0,335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2012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7,1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3,2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3,55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0,355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2013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8,0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3,6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4,00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0,400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2014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3,8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4,25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0,425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8,7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3,9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4,35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0,435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2016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8,7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3,9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4,35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0,435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2017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5,9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2,7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2,95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0,295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9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2018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4,7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2,1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2,33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0,235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2019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2,1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0,9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1,05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0,105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9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66,2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29,7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33,08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7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3,31</a:t>
                      </a:r>
                      <a:endParaRPr sz="17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7625" marR="6762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50" name="Google Shape;250;p15"/>
          <p:cNvSpPr/>
          <p:nvPr/>
        </p:nvSpPr>
        <p:spPr>
          <a:xfrm>
            <a:off x="6305316" y="2624577"/>
            <a:ext cx="534941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Calibri"/>
              <a:buNone/>
            </a:pPr>
            <a:r>
              <a:rPr lang="pt-BR" sz="1400" b="0" i="1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Tabela 17: Arrecadação e gastos do DPVAT (bilhões R$). Brasil. 2010 a 2019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15"/>
          <p:cNvSpPr/>
          <p:nvPr/>
        </p:nvSpPr>
        <p:spPr>
          <a:xfrm>
            <a:off x="238519" y="6160262"/>
            <a:ext cx="53855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pt-B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elaboração própria com informações da Seguradora Líder (2023) e Rede Brasil (2019)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5"/>
          <p:cNvSpPr txBox="1"/>
          <p:nvPr/>
        </p:nvSpPr>
        <p:spPr>
          <a:xfrm>
            <a:off x="295447" y="4432516"/>
            <a:ext cx="5328644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Uso predominante em atividades administrativas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Publicidade e campanhas educativas com valores muito baixo (cerca de R$ 500 mi em 10 anos)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Fomento a projetos de redução mortes com percentual baixo de uso (16%)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5"/>
          <p:cNvSpPr/>
          <p:nvPr/>
        </p:nvSpPr>
        <p:spPr>
          <a:xfrm>
            <a:off x="161026" y="1369467"/>
            <a:ext cx="737115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Tabela 15: Recursos do FUNSET pagos e contingenciados na década 2010-2019 (R$ bi)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15"/>
          <p:cNvSpPr/>
          <p:nvPr/>
        </p:nvSpPr>
        <p:spPr>
          <a:xfrm>
            <a:off x="7919634" y="5462838"/>
            <a:ext cx="340963" cy="99746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"/>
          <p:cNvSpPr/>
          <p:nvPr/>
        </p:nvSpPr>
        <p:spPr>
          <a:xfrm>
            <a:off x="281895" y="302184"/>
            <a:ext cx="7575746" cy="183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Fatores de impacto na mortalidade e políticas públicas</a:t>
            </a:r>
            <a:endParaRPr/>
          </a:p>
          <a:p>
            <a:pPr marL="0" marR="0" lvl="0" indent="0" algn="just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Outras políticas públicas</a:t>
            </a:r>
            <a:endParaRPr/>
          </a:p>
          <a:p>
            <a:pPr marL="0" marR="0" lvl="0" indent="0" algn="just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CIDE e concessões rodovias :  	</a:t>
            </a:r>
            <a:endParaRPr/>
          </a:p>
        </p:txBody>
      </p:sp>
      <p:sp>
        <p:nvSpPr>
          <p:cNvPr id="260" name="Google Shape;260;p16"/>
          <p:cNvSpPr/>
          <p:nvPr/>
        </p:nvSpPr>
        <p:spPr>
          <a:xfrm>
            <a:off x="3553658" y="1692724"/>
            <a:ext cx="724450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Mortes em rodovias concedidas diminuíram -&gt; ampliar programa</a:t>
            </a:r>
            <a:b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Recursos da CIDE p/ Investimentos em infraestrutura viária caíram com a redução alíquotas combustíveis (subsídio) - &gt; reestabelecer alíquotas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6"/>
          <p:cNvSpPr/>
          <p:nvPr/>
        </p:nvSpPr>
        <p:spPr>
          <a:xfrm>
            <a:off x="-268888" y="2862724"/>
            <a:ext cx="7205114" cy="42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1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Mudanças regulatórias, alterações tecnológicas e PNATRANS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2" name="Google Shape;262;p16" descr="Linha do tempo&#10;&#10;Descrição gerad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01902" y="3531048"/>
            <a:ext cx="8096262" cy="30557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e5467da275_0_0"/>
          <p:cNvSpPr/>
          <p:nvPr/>
        </p:nvSpPr>
        <p:spPr>
          <a:xfrm>
            <a:off x="723250" y="1573475"/>
            <a:ext cx="7189800" cy="48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“1ª Década de Ação pela Segurança no Trânsito</a:t>
            </a: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 (ONU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2009)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 global estabelecida de </a:t>
            </a: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50%</a:t>
            </a: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redução das mortes na década</a:t>
            </a:r>
            <a:endParaRPr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Brasil sempre se situou entre os 5 países com mais mortes no trânsito com cerca de 40 mil mortes por ano e mais de 300 mil feridos graves</a:t>
            </a:r>
            <a:endParaRPr/>
          </a:p>
          <a:p>
            <a:pPr marL="285750" marR="0" lvl="0" indent="-158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Objetivos do estudo: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resultados 2010-2019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Avaliar políticas públicas no período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-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perspectivas e recomendações para a 2ª década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g1e5467da275_0_0"/>
          <p:cNvSpPr txBox="1"/>
          <p:nvPr/>
        </p:nvSpPr>
        <p:spPr>
          <a:xfrm>
            <a:off x="723254" y="728419"/>
            <a:ext cx="3377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MOTIVAÇÃO</a:t>
            </a:r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g1e5467da275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40025" y="1974400"/>
            <a:ext cx="1560250" cy="156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1e5467da275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83350" y="4305075"/>
            <a:ext cx="4131000" cy="206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7"/>
          <p:cNvSpPr/>
          <p:nvPr/>
        </p:nvSpPr>
        <p:spPr>
          <a:xfrm>
            <a:off x="583770" y="331640"/>
            <a:ext cx="6514454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Conclusões e perspectivas para a próxima década de redução da mortalidade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17"/>
          <p:cNvSpPr txBox="1"/>
          <p:nvPr/>
        </p:nvSpPr>
        <p:spPr>
          <a:xfrm>
            <a:off x="522548" y="1291675"/>
            <a:ext cx="6636900" cy="53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None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Reduzir mortes em motocicletas: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Char char="●"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Educação e fiscalização.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Char char="●"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Compensar externalidades.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Char char="●"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Habilitação social.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None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Investir em segurança viária: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Char char="●"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Campanhas e fiscalização.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Char char="●"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Regiões com alta mortalidade.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None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Recompor fundos FUNSET, DPVAT e CIDE.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None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Priorizar e executar Pnatrans.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None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Planejamento urbano focado em transporte público e ativo: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Char char="●"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Melhorar gestão de trânsito.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Char char="●"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Moderação de tráfego.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None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Melhorar pontos críticos e segurança em concessões rodoviárias.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None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Controle de velocidade para evitar atropelamentos.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None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Consolidar dados de acidentes (Renaest) com uso inteligente.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None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Avançar regulamentação: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Char char="●"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Cadastro positivo.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Char char="●"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Vistoria automotiva.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500"/>
              <a:buFont typeface="Roboto"/>
              <a:buChar char="●"/>
            </a:pPr>
            <a:r>
              <a:rPr lang="pt-BR" sz="15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Incentivos e regulação na indústria automotiva.</a:t>
            </a: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8"/>
          <p:cNvSpPr txBox="1"/>
          <p:nvPr/>
        </p:nvSpPr>
        <p:spPr>
          <a:xfrm>
            <a:off x="1346662" y="1862051"/>
            <a:ext cx="10218900" cy="31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Contatos: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Carlos Henrique: </a:t>
            </a:r>
            <a:r>
              <a:rPr lang="pt-BR" sz="4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carlos.carvalho@ipea.gov.br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Erivelton Guedes: </a:t>
            </a:r>
            <a:r>
              <a:rPr lang="pt-BR" sz="40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erivelton.guedes@mj.gov.br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g1e5467da275_0_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7707200" cy="433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g1e5467da275_0_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4640100"/>
            <a:ext cx="4131000" cy="206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g25e03c9887c_0_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725" y="530250"/>
            <a:ext cx="6039200" cy="438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g25e03c9887c_0_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0375" y="4463275"/>
            <a:ext cx="6198300" cy="230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196310" y="513753"/>
            <a:ext cx="7211879" cy="38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do transporte terrestre no Brasil no período de 2000 a 2019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7" name="Google Shape;107;p3"/>
          <p:cNvGraphicFramePr/>
          <p:nvPr/>
        </p:nvGraphicFramePr>
        <p:xfrm>
          <a:off x="449426" y="2113083"/>
          <a:ext cx="6199350" cy="3760775"/>
        </p:xfrm>
        <a:graphic>
          <a:graphicData uri="http://schemas.openxmlformats.org/drawingml/2006/table">
            <a:tbl>
              <a:tblPr firstRow="1" firstCol="1" bandRow="1">
                <a:noFill/>
                <a:tableStyleId>{D9B0EB49-957D-4E62-A086-00F10CDAAEC9}</a:tableStyleId>
              </a:tblPr>
              <a:tblGrid>
                <a:gridCol w="2270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9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92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91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Período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Mortes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Taxa de mortalidade*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2010 a 2019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392.929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19,22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3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200</a:t>
                      </a:r>
                      <a:r>
                        <a:rPr lang="pt-BR" sz="2900"/>
                        <a:t>0</a:t>
                      </a:r>
                      <a:r>
                        <a:rPr lang="pt-BR" sz="2900" u="none" strike="noStrike" cap="none"/>
                        <a:t> a 2009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346.151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18,79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3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Variação (%)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13,5%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900" u="none" strike="noStrike" cap="none"/>
                        <a:t>2,3%</a:t>
                      </a:r>
                      <a:endParaRPr sz="29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8" name="Google Shape;108;p3"/>
          <p:cNvSpPr/>
          <p:nvPr/>
        </p:nvSpPr>
        <p:spPr>
          <a:xfrm>
            <a:off x="449451" y="1077172"/>
            <a:ext cx="792258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800"/>
              <a:buFont typeface="Calibri"/>
              <a:buNone/>
            </a:pPr>
            <a:r>
              <a:rPr lang="pt-BR" sz="1800" b="0" i="1" u="none" strike="noStrike" cap="none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Tabela 1: Total de mortes e taxa de mortalidade por 100.000 hab. em sinistros de transporte terrestre nas duas primeiras décadas do século XXI. Brasil. 2000/2009 e 2010/2019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6809675" y="2814575"/>
            <a:ext cx="5172900" cy="32124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noFill/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"/>
          <p:cNvSpPr/>
          <p:nvPr/>
        </p:nvSpPr>
        <p:spPr>
          <a:xfrm>
            <a:off x="196310" y="6027007"/>
            <a:ext cx="7490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Obs.: Taxa de mortalidade anualizada (mortos/100.000 hab), considerando a população brasileira na metade da década (população do Brasil em 2005 e 2015)</a:t>
            </a:r>
            <a:b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SIM/DATASUS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8598123" y="2878400"/>
            <a:ext cx="33093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Brasil </a:t>
            </a:r>
            <a:r>
              <a:rPr lang="pt-BR" sz="2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não</a:t>
            </a: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cumpriu as metas da ONU e aumentou as mortes e a taxa de mortalidade por 100 mil habitantes </a:t>
            </a:r>
            <a:r>
              <a:rPr lang="pt-BR" sz="2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comparação das décadas</a:t>
            </a:r>
            <a:r>
              <a:rPr lang="pt-BR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...</a:t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" name="Google Shape;116;g25e03c9887c_0_0"/>
          <p:cNvGraphicFramePr/>
          <p:nvPr/>
        </p:nvGraphicFramePr>
        <p:xfrm>
          <a:off x="25" y="163913"/>
          <a:ext cx="6616050" cy="6112750"/>
        </p:xfrm>
        <a:graphic>
          <a:graphicData uri="http://schemas.openxmlformats.org/drawingml/2006/table">
            <a:tbl>
              <a:tblPr>
                <a:noFill/>
                <a:tableStyleId>{85DE5180-0365-451B-B37F-A02F59F3664D}</a:tableStyleId>
              </a:tblPr>
              <a:tblGrid>
                <a:gridCol w="732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3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5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4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12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UF</a:t>
                      </a:r>
                      <a:endParaRPr sz="2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EA9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Homicídios</a:t>
                      </a:r>
                      <a:endParaRPr sz="2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EA9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</a:t>
                      </a:r>
                      <a:endParaRPr sz="2800" b="1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8EA9DB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ST/Homicídios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EA9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8,766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EA9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16,956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8EA9DB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193.40%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1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PI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5,856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10,478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178.90%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7A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1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52,683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65,049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123.50%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BA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1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4,460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5,301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118.90%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BF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1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MS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6,369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7,150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112.30%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C7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1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29,680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29,678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100.00%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D5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1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MT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10,940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10,938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100.00%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D5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11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5,363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5,291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98.70%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D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12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MG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41,629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40,082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96.30%</a:t>
                      </a:r>
                      <a:endParaRPr sz="28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28575" marR="28575" marT="19050" marB="19050" anchor="b">
                    <a:lnL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CCCCCC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D9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5e03c9887c_0_7"/>
          <p:cNvSpPr txBox="1"/>
          <p:nvPr/>
        </p:nvSpPr>
        <p:spPr>
          <a:xfrm>
            <a:off x="2063675" y="4218050"/>
            <a:ext cx="9625800" cy="11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400"/>
              <a:t>R$ 130 bilhões </a:t>
            </a:r>
            <a:r>
              <a:rPr lang="pt-BR" sz="4100"/>
              <a:t>(Ipea, 2020)</a:t>
            </a:r>
            <a:endParaRPr sz="4100"/>
          </a:p>
        </p:txBody>
      </p:sp>
      <p:sp>
        <p:nvSpPr>
          <p:cNvPr id="122" name="Google Shape;122;g25e03c9887c_0_7"/>
          <p:cNvSpPr txBox="1"/>
          <p:nvPr/>
        </p:nvSpPr>
        <p:spPr>
          <a:xfrm>
            <a:off x="50950" y="413500"/>
            <a:ext cx="86256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400"/>
              <a:t>Custos dos sinistros </a:t>
            </a:r>
            <a:endParaRPr sz="6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400"/>
              <a:t>x </a:t>
            </a:r>
            <a:endParaRPr sz="64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400"/>
              <a:t>deficit fiscal </a:t>
            </a:r>
            <a:endParaRPr sz="6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"/>
          <p:cNvSpPr/>
          <p:nvPr/>
        </p:nvSpPr>
        <p:spPr>
          <a:xfrm>
            <a:off x="196310" y="513753"/>
            <a:ext cx="7211879" cy="38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do transporte terrestre no Brasil no período de 2000 a 2019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3950" y="1788048"/>
            <a:ext cx="7640179" cy="424245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4"/>
          <p:cNvSpPr/>
          <p:nvPr/>
        </p:nvSpPr>
        <p:spPr>
          <a:xfrm>
            <a:off x="433950" y="1043548"/>
            <a:ext cx="702589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Gráfico  1: Taxa de mortalidade por sinistros transporte terrestre - STT (mortes por 100 mil hab.) e Pib dolarizado. Brasil. 1996 a 2019.</a:t>
            </a:r>
            <a:endParaRPr sz="1600" i="1">
              <a:solidFill>
                <a:srgbClr val="44546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4"/>
          <p:cNvSpPr/>
          <p:nvPr/>
        </p:nvSpPr>
        <p:spPr>
          <a:xfrm>
            <a:off x="898898" y="6128676"/>
            <a:ext cx="9236993" cy="34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Elaboração própria com dados de mortes do Datasus e PIB dolarizado do Ipeadata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4"/>
          <p:cNvSpPr txBox="1"/>
          <p:nvPr/>
        </p:nvSpPr>
        <p:spPr>
          <a:xfrm>
            <a:off x="8601558" y="2324227"/>
            <a:ext cx="3068700" cy="3786600"/>
          </a:xfrm>
          <a:prstGeom prst="rect">
            <a:avLst/>
          </a:prstGeom>
          <a:solidFill>
            <a:srgbClr val="F7CAA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Considerando o início da década (2010) para o final (2019) houve redução da taxa de mortalidade (-25%)</a:t>
            </a:r>
            <a:b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Motivo maior da queda da taxa neste período foi a crise econômica vivida a partir 2014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Pandemia Covid???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2" name="Google Shape;132;p4"/>
          <p:cNvCxnSpPr/>
          <p:nvPr/>
        </p:nvCxnSpPr>
        <p:spPr>
          <a:xfrm>
            <a:off x="5386646" y="3059083"/>
            <a:ext cx="1296786" cy="714895"/>
          </a:xfrm>
          <a:prstGeom prst="straightConnector1">
            <a:avLst/>
          </a:prstGeom>
          <a:noFill/>
          <a:ln w="60325" cap="flat" cmpd="sng">
            <a:solidFill>
              <a:srgbClr val="833C0B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3" name="Google Shape;133;p4"/>
          <p:cNvCxnSpPr/>
          <p:nvPr/>
        </p:nvCxnSpPr>
        <p:spPr>
          <a:xfrm rot="10800000" flipH="1">
            <a:off x="2573100" y="1905575"/>
            <a:ext cx="2024100" cy="10800"/>
          </a:xfrm>
          <a:prstGeom prst="straightConnector1">
            <a:avLst/>
          </a:prstGeom>
          <a:noFill/>
          <a:ln w="76200" cap="flat" cmpd="sng">
            <a:solidFill>
              <a:srgbClr val="FF99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4"/>
          <p:cNvCxnSpPr/>
          <p:nvPr/>
        </p:nvCxnSpPr>
        <p:spPr>
          <a:xfrm>
            <a:off x="4724650" y="1910975"/>
            <a:ext cx="2217900" cy="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9792" y="1966189"/>
            <a:ext cx="9996308" cy="3349733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"/>
          <p:cNvSpPr/>
          <p:nvPr/>
        </p:nvSpPr>
        <p:spPr>
          <a:xfrm>
            <a:off x="4600414" y="5315922"/>
            <a:ext cx="5005952" cy="650929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/>
          <p:nvPr/>
        </p:nvSpPr>
        <p:spPr>
          <a:xfrm>
            <a:off x="4726982" y="2247257"/>
            <a:ext cx="4879383" cy="402956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335594" y="1170945"/>
            <a:ext cx="767703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Gráfico  2: Mortes por sinistros de trânsito e modalidades de transporte. Brasil. 2010 a 2019 (a) 2000 a 2009 (b)</a:t>
            </a:r>
            <a:endParaRPr sz="1600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1231370" y="6260080"/>
            <a:ext cx="4304448" cy="34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elaboração própria com dados do Datasus.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196310" y="513753"/>
            <a:ext cx="7211879" cy="38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do transporte terrestre no Brasil no período de 2000 a 2019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5" name="Google Shape;145;p5"/>
          <p:cNvGrpSpPr/>
          <p:nvPr/>
        </p:nvGrpSpPr>
        <p:grpSpPr>
          <a:xfrm>
            <a:off x="6345274" y="6108939"/>
            <a:ext cx="1642820" cy="646332"/>
            <a:chOff x="10214432" y="5464835"/>
            <a:chExt cx="1642820" cy="646332"/>
          </a:xfrm>
        </p:grpSpPr>
        <p:sp>
          <p:nvSpPr>
            <p:cNvPr id="146" name="Google Shape;146;p5"/>
            <p:cNvSpPr/>
            <p:nvPr/>
          </p:nvSpPr>
          <p:spPr>
            <a:xfrm>
              <a:off x="10214432" y="5464835"/>
              <a:ext cx="1642820" cy="646332"/>
            </a:xfrm>
            <a:prstGeom prst="roundRect">
              <a:avLst>
                <a:gd name="adj" fmla="val 16667"/>
              </a:avLst>
            </a:prstGeom>
            <a:noFill/>
            <a:ln w="12700" cap="flat" cmpd="sng">
              <a:solidFill>
                <a:srgbClr val="4271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5"/>
            <p:cNvSpPr txBox="1"/>
            <p:nvPr/>
          </p:nvSpPr>
          <p:spPr>
            <a:xfrm>
              <a:off x="10353917" y="5495613"/>
              <a:ext cx="15033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60 mil mortes para 120 mil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/>
          <p:cNvSpPr/>
          <p:nvPr/>
        </p:nvSpPr>
        <p:spPr>
          <a:xfrm>
            <a:off x="-289465" y="1044319"/>
            <a:ext cx="4168192" cy="375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1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por idade e escolaridade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196310" y="513753"/>
            <a:ext cx="7211879" cy="3886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Mortalidade do transporte terrestre no Brasil no período de 2010 a 2019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54" name="Google Shape;154;p6"/>
          <p:cNvGraphicFramePr/>
          <p:nvPr/>
        </p:nvGraphicFramePr>
        <p:xfrm>
          <a:off x="629511" y="2464230"/>
          <a:ext cx="4783300" cy="2913600"/>
        </p:xfrm>
        <a:graphic>
          <a:graphicData uri="http://schemas.openxmlformats.org/drawingml/2006/table">
            <a:tbl>
              <a:tblPr>
                <a:noFill/>
                <a:tableStyleId>{85DE5180-0365-451B-B37F-A02F59F3664D}</a:tableStyleId>
              </a:tblPr>
              <a:tblGrid>
                <a:gridCol w="2452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4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Faixa etária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Mortes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(%)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Menor 15 anos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14.696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 a 29 anos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125.293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32%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 a 49 anos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139.746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36%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50 a 69 anos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80.893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70 ou mais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29.606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Ignorado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2.695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-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200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392.929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21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2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4975" marR="84975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55" name="Google Shape;155;p6"/>
          <p:cNvSpPr/>
          <p:nvPr/>
        </p:nvSpPr>
        <p:spPr>
          <a:xfrm>
            <a:off x="320299" y="1937294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Tabela 3</a:t>
            </a:r>
            <a:r>
              <a:rPr lang="pt-BR" sz="18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: Mortes SNT por faixa etária. Brasil. 2010 a 2019.</a:t>
            </a:r>
            <a:endParaRPr sz="160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8359" y="2247399"/>
            <a:ext cx="6134541" cy="401391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6"/>
          <p:cNvSpPr/>
          <p:nvPr/>
        </p:nvSpPr>
        <p:spPr>
          <a:xfrm>
            <a:off x="5858359" y="1660295"/>
            <a:ext cx="561038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Gráfico  3: Percentual de STT, faixa etária e modalidade de transporte. Brasil. 2010 a 2019</a:t>
            </a:r>
            <a:endParaRPr sz="180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320299" y="5763977"/>
            <a:ext cx="4304448" cy="344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Fonte: elaboração própria com dados do Datasus.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2347</Words>
  <Application>Microsoft Office PowerPoint</Application>
  <PresentationFormat>Widescreen</PresentationFormat>
  <Paragraphs>566</Paragraphs>
  <Slides>22</Slides>
  <Notes>22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6" baseType="lpstr">
      <vt:lpstr>Calibri</vt:lpstr>
      <vt:lpstr>Arial</vt:lpstr>
      <vt:lpstr>Roboto</vt:lpstr>
      <vt:lpstr>Tema do Office</vt:lpstr>
      <vt:lpstr>Balanço da 1ª década de ação pela segurança no trânsito no Brasil e perspectivas para a 2ª década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Balanço da 1ª década de ação pela segurança no trânsito no Brasil e perspectivas para a 2ª década</dc:title>
  <dc:creator>Catia</dc:creator>
  <cp:lastModifiedBy>Daniel Bassoli Campos</cp:lastModifiedBy>
  <cp:revision>1</cp:revision>
  <dcterms:created xsi:type="dcterms:W3CDTF">2023-07-31T13:16:12Z</dcterms:created>
  <dcterms:modified xsi:type="dcterms:W3CDTF">2024-05-14T18:43:25Z</dcterms:modified>
</cp:coreProperties>
</file>