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yBSv7fxXh+1eiSxWDFjDj9Vb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EB49-957D-4E62-A086-00F10CDAAEC9}">
  <a:tblStyle styleId="{D9B0EB49-957D-4E62-A086-00F10CDAAEC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DE5180-0365-451B-B37F-A02F59F366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assoli Campos" userId="0c40d36144422557" providerId="LiveId" clId="{76CB3198-85D1-4056-8907-3BA14480FD5E}"/>
    <pc:docChg chg="undo custSel modSld">
      <pc:chgData name="Daniel Bassoli Campos" userId="0c40d36144422557" providerId="LiveId" clId="{76CB3198-85D1-4056-8907-3BA14480FD5E}" dt="2024-04-25T17:26:51.825" v="20" actId="20577"/>
      <pc:docMkLst>
        <pc:docMk/>
      </pc:docMkLst>
      <pc:sldChg chg="addSp delSp modSp mod">
        <pc:chgData name="Daniel Bassoli Campos" userId="0c40d36144422557" providerId="LiveId" clId="{76CB3198-85D1-4056-8907-3BA14480FD5E}" dt="2024-04-25T17:26:51.825" v="20" actId="20577"/>
        <pc:sldMkLst>
          <pc:docMk/>
          <pc:sldMk cId="0" sldId="271"/>
        </pc:sldMkLst>
        <pc:spChg chg="add del">
          <ac:chgData name="Daniel Bassoli Campos" userId="0c40d36144422557" providerId="LiveId" clId="{76CB3198-85D1-4056-8907-3BA14480FD5E}" dt="2024-04-25T17:26:48.941" v="17" actId="478"/>
          <ac:spMkLst>
            <pc:docMk/>
            <pc:sldMk cId="0" sldId="271"/>
            <ac:spMk id="220" creationId="{00000000-0000-0000-0000-000000000000}"/>
          </ac:spMkLst>
        </pc:spChg>
        <pc:graphicFrameChg chg="modGraphic">
          <ac:chgData name="Daniel Bassoli Campos" userId="0c40d36144422557" providerId="LiveId" clId="{76CB3198-85D1-4056-8907-3BA14480FD5E}" dt="2024-04-25T17:26:51.825" v="20" actId="20577"/>
          <ac:graphicFrameMkLst>
            <pc:docMk/>
            <pc:sldMk cId="0" sldId="271"/>
            <ac:graphicFrameMk id="222" creationId="{00000000-0000-0000-0000-000000000000}"/>
          </ac:graphicFrameMkLst>
        </pc:graphicFrameChg>
      </pc:sldChg>
    </pc:docChg>
  </pc:docChgLst>
  <pc:docChgLst>
    <pc:chgData name="Daniel Bassoli Campos" userId="0c40d36144422557" providerId="LiveId" clId="{B9366498-9328-40E2-9D53-34B29EB63F1A}"/>
    <pc:docChg chg="modSld">
      <pc:chgData name="Daniel Bassoli Campos" userId="0c40d36144422557" providerId="LiveId" clId="{B9366498-9328-40E2-9D53-34B29EB63F1A}" dt="2023-11-22T19:46:52.091" v="0" actId="14100"/>
      <pc:docMkLst>
        <pc:docMk/>
      </pc:docMkLst>
      <pc:sldChg chg="modSp mod">
        <pc:chgData name="Daniel Bassoli Campos" userId="0c40d36144422557" providerId="LiveId" clId="{B9366498-9328-40E2-9D53-34B29EB63F1A}" dt="2023-11-22T19:46:52.091" v="0" actId="14100"/>
        <pc:sldMkLst>
          <pc:docMk/>
          <pc:sldMk cId="0" sldId="271"/>
        </pc:sldMkLst>
        <pc:spChg chg="mod">
          <ac:chgData name="Daniel Bassoli Campos" userId="0c40d36144422557" providerId="LiveId" clId="{B9366498-9328-40E2-9D53-34B29EB63F1A}" dt="2023-11-22T19:46:52.091" v="0" actId="14100"/>
          <ac:spMkLst>
            <pc:docMk/>
            <pc:sldMk cId="0" sldId="271"/>
            <ac:spMk id="225" creationId="{00000000-0000-0000-0000-000000000000}"/>
          </ac:spMkLst>
        </pc:spChg>
      </pc:sldChg>
    </pc:docChg>
  </pc:docChgLst>
  <pc:docChgLst>
    <pc:chgData name="Daniel Bassoli Campos" userId="0c40d36144422557" providerId="LiveId" clId="{17C9D107-5845-4DA3-A102-671D57DD5714}"/>
    <pc:docChg chg="undo custSel modSld">
      <pc:chgData name="Daniel Bassoli Campos" userId="0c40d36144422557" providerId="LiveId" clId="{17C9D107-5845-4DA3-A102-671D57DD5714}" dt="2024-05-14T18:43:21.194" v="11" actId="14100"/>
      <pc:docMkLst>
        <pc:docMk/>
      </pc:docMkLst>
      <pc:sldChg chg="modSp mod">
        <pc:chgData name="Daniel Bassoli Campos" userId="0c40d36144422557" providerId="LiveId" clId="{17C9D107-5845-4DA3-A102-671D57DD5714}" dt="2024-05-14T18:43:21.194" v="11" actId="14100"/>
        <pc:sldMkLst>
          <pc:docMk/>
          <pc:sldMk cId="0" sldId="271"/>
        </pc:sldMkLst>
        <pc:spChg chg="mod">
          <ac:chgData name="Daniel Bassoli Campos" userId="0c40d36144422557" providerId="LiveId" clId="{17C9D107-5845-4DA3-A102-671D57DD5714}" dt="2024-05-14T18:43:21.194" v="11" actId="14100"/>
          <ac:spMkLst>
            <pc:docMk/>
            <pc:sldMk cId="0" sldId="271"/>
            <ac:spMk id="220" creationId="{00000000-0000-0000-0000-000000000000}"/>
          </ac:spMkLst>
        </pc:spChg>
        <pc:graphicFrameChg chg="modGraphic">
          <ac:chgData name="Daniel Bassoli Campos" userId="0c40d36144422557" providerId="LiveId" clId="{17C9D107-5845-4DA3-A102-671D57DD5714}" dt="2024-05-14T18:43:18.796" v="8" actId="207"/>
          <ac:graphicFrameMkLst>
            <pc:docMk/>
            <pc:sldMk cId="0" sldId="271"/>
            <ac:graphicFrameMk id="22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5467da27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Obs.: Alto crescimento: taxas de crescimento acima da mediana nacional; Baixo crescimento: taxas de crescimento abaixo da mediana nacional; alta ocorrência: taxa de mortalidade acima da mediana nacional; Baixa ocorrência: taxa de mortalidade abaixo da mediana nacional.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SIM (Datasus).</a:t>
            </a:r>
            <a:endParaRPr/>
          </a:p>
        </p:txBody>
      </p:sp>
      <p:sp>
        <p:nvSpPr>
          <p:cNvPr id="209" name="Google Shape;209;g1e5467da2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5467da2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Assembleia-Geral das Nações Unidas (2010): período de 2011 a 2020 como a </a:t>
            </a: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“1ª Década de Ação pela Segurança no Trânsito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(Resolução ONU n° 2, de 2009)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global estabelecida de </a:t>
            </a: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redução das mortes na década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 sempre se situou entre os 5 países com mais mortes no trânsito com cerca de 40 mil mortes por ano na época e mais de 300 mil feridos graves</a:t>
            </a:r>
            <a:endParaRPr sz="1400">
              <a:solidFill>
                <a:schemeClr val="dk1"/>
              </a:solidFill>
            </a:endParaRPr>
          </a:p>
          <a:p>
            <a:pPr marL="28575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do estudo: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 os resultados de mortalidade na década 2010-2019 verificando se a meta ONU estabelecida foi atingida no Brasil</a:t>
            </a:r>
            <a:b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(Base do Datasus e PRF no período 2010 a 2019)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 políticas públicas e instrumentos legais adotados no período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Apontar perspectivas e recomendações para a 2ª. década de redução da mortalidade (2021 a 2030)</a:t>
            </a:r>
            <a:endParaRPr/>
          </a:p>
        </p:txBody>
      </p:sp>
      <p:sp>
        <p:nvSpPr>
          <p:cNvPr id="90" name="Google Shape;90;g1e5467da2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Redução das taxas a partir de 2015 -&gt; desaquecimento econômico. Quando a economia voltar a crescer, mortalidade pode voltar a níveis pré-crise, se não houver mudanças estruturais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Mortes por motocicleta são o grande desafio atualmente. É um problema multidimensional. Alteração dos custos compensaria externalidades mas há o problema social -&gt; campanhas educativas, habilitação social, fiscalização, etc.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 crescimento da frota, principalmente no Norte e Nordeste, há necessidade de aumento dos investimentos em campanhas educativas, estrutura de gestão e fiscalização e infraestrutura de segurança viária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Necessária recomposição dos principais fundos FUNSET, DPVAT e CIDE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Ajuda federal para regiões pobres com altas taxas e alto crescimento da mortalidade no trânsito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 o Pnatrans como prioridade máxima no governo federal e executá-lo plenamente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urbano com prioridade ao transporte público coletivo e transporte ativo, com melhoria da gestão de trânsito e projetos de moderação de tráfego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melhoria dos pontos críticos rodoviários e aumento das concessões rodoviárias com padrões de segurança mais altos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Amplificação das políticas de controle de velocidade viária para reduzir atropelamentos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Consolidação de base de dados de acidentes (Renaest) e melhora das informações nos estados e municípios com efetivo uso de inteligência informacional</a:t>
            </a:r>
            <a:endParaRPr sz="14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Avanço regulatório com cadastro positivo, vistoria autos e exigências de melhoria na indústria automotiva (incentivos e regulação).......entre outras medidas.</a:t>
            </a: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e5467da27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e5467da27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e03c9887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e03c9887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e03c98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e03c98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e03c9887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e03c9887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9933" y="0"/>
            <a:ext cx="3952067" cy="190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carvalho@ipea.gov.b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600" b="1"/>
              <a:t>Balanço da 1ª década de ação pela segurança no trânsito no Brasil e perspectivas para a 2ª década</a:t>
            </a:r>
            <a:endParaRPr sz="360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Carlos Henrique Ribeiro de Carvalho</a:t>
            </a:r>
            <a:br>
              <a:rPr lang="pt-BR"/>
            </a:br>
            <a:r>
              <a:rPr lang="pt-BR"/>
              <a:t>Erivelton Pires Guedes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Pesquisadores do IPEA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8133" y="0"/>
            <a:ext cx="3952067" cy="190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7"/>
          <p:cNvGraphicFramePr/>
          <p:nvPr/>
        </p:nvGraphicFramePr>
        <p:xfrm>
          <a:off x="351336" y="2340244"/>
          <a:ext cx="6502725" cy="364215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21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Escolaridade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Mortes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 ajustado)*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Nenhuma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18.786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6,5%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a 3 anos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58.427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20,3%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a 7 anos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95.138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33,0%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a 11 anos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91.433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anos e mais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24.584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Ignorado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104.561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392.929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850" marR="778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" name="Google Shape;164;p7"/>
          <p:cNvSpPr/>
          <p:nvPr/>
        </p:nvSpPr>
        <p:spPr>
          <a:xfrm>
            <a:off x="351336" y="1556004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 4:Mortes por sinistros de trânsito e escolaridade. Brasil. 2010 a 2019.</a:t>
            </a:r>
            <a:endParaRPr sz="1600" i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0" y="6120256"/>
            <a:ext cx="7893766" cy="6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Obs. * Percentual desconsiderando os registros com escolaridade ignorada.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Datasus.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-304963" y="885801"/>
            <a:ext cx="4168192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por idade e escolaridade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34317" y="359196"/>
            <a:ext cx="7211879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no Brasil no período de 2010 a 2019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8539564" y="2448731"/>
            <a:ext cx="347162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 de 60% das vítimas fatais tem menos de 7 anos de estudo, ou seja não completaram o ensino fundamental e mais de 90% não completaram ensino médio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Escolaridade como </a:t>
            </a:r>
            <a:r>
              <a:rPr lang="pt-B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renda indica que a maior parte das vítimas são pessoas de extrato de renda mais baixo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664270" y="2301498"/>
            <a:ext cx="5346915" cy="343378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573437" y="3332136"/>
            <a:ext cx="10942944" cy="433952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5" name="Google Shape;175;p8"/>
          <p:cNvGraphicFramePr/>
          <p:nvPr/>
        </p:nvGraphicFramePr>
        <p:xfrm>
          <a:off x="978792" y="2247256"/>
          <a:ext cx="10537575" cy="334755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19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Modalidade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Internações*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Gastos (mi R$)** 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360.250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21,1%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812,44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21,3%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Ciclista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104.553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188,60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4,9%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Motocicleta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941.610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55,2%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1.993,42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52,3%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Carro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142.685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441,33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11,6%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Caminhão 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7.398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23,80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Ônibus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3.925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8,64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144.411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8,5%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342,45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1.704.832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3.810,68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9080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800" marR="8680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6" name="Google Shape;176;p8"/>
          <p:cNvSpPr/>
          <p:nvPr/>
        </p:nvSpPr>
        <p:spPr>
          <a:xfrm>
            <a:off x="831743" y="1381651"/>
            <a:ext cx="80797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 5: Ocorrências e gastos (milhões R$) do SUS com internações das vítimas de sinistros de transporte terrestre por modalidade. Brasil. 2010 a 2019</a:t>
            </a:r>
            <a:endParaRPr sz="1800" i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831743" y="5594887"/>
            <a:ext cx="105375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Obs.: *Quantidade de autorizações de internações hospitalar (AIH) ** valores atualizados pelo IPCA maio/2023. </a:t>
            </a:r>
            <a:b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Datasus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978792" y="577601"/>
            <a:ext cx="30574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Internações no SUS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304799" y="173842"/>
            <a:ext cx="7211879" cy="87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– Perspectiva regional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de mortalidade por 100 mil hab.  </a:t>
            </a:r>
            <a:r>
              <a:rPr lang="pt-B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MODALIDADES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304799" y="6474679"/>
            <a:ext cx="47666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Datasus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059" y="2194559"/>
            <a:ext cx="8199592" cy="365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>
            <a:off x="0" y="1149829"/>
            <a:ext cx="8777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Figura 2: Distribuição territorial da taxa de mortalidade anualizada por sinistros de transporte terrestre da década 2010 a 2019 nas microrregiões e UFs brasileiras</a:t>
            </a:r>
            <a:endParaRPr sz="1600" i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/>
          <p:nvPr/>
        </p:nvSpPr>
        <p:spPr>
          <a:xfrm>
            <a:off x="304799" y="173842"/>
            <a:ext cx="7211879" cy="87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– Perspectiva regional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de mortalidade por 100 mil hab. </a:t>
            </a:r>
            <a:r>
              <a:rPr lang="pt-B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MOTOCICLETAS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304799" y="6474679"/>
            <a:ext cx="47666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Datasus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0" y="1149829"/>
            <a:ext cx="8777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Figura 2: Distribuição territorial da taxa de mortalidade anualizada por sinistros de motocicleta da década 2010 a 2019 nas microrregiões e UFs brasileiras</a:t>
            </a:r>
            <a:endParaRPr sz="1600" i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063" y="2144683"/>
            <a:ext cx="7951187" cy="393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/>
          <p:nvPr/>
        </p:nvSpPr>
        <p:spPr>
          <a:xfrm>
            <a:off x="304799" y="173842"/>
            <a:ext cx="7211879" cy="87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– Perspectiva regional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Crescimento da taxa de mortalidade nas duas décadas do século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304799" y="6474679"/>
            <a:ext cx="47666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Datasus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11"/>
          <p:cNvGrpSpPr/>
          <p:nvPr/>
        </p:nvGrpSpPr>
        <p:grpSpPr>
          <a:xfrm>
            <a:off x="1296785" y="2126194"/>
            <a:ext cx="9504157" cy="3890446"/>
            <a:chOff x="1086019" y="2051509"/>
            <a:chExt cx="6305131" cy="2580952"/>
          </a:xfrm>
        </p:grpSpPr>
        <p:pic>
          <p:nvPicPr>
            <p:cNvPr id="202" name="Google Shape;20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86019" y="2070556"/>
              <a:ext cx="2704762" cy="2561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76864" y="2051509"/>
              <a:ext cx="2714286" cy="2580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1"/>
          <p:cNvSpPr/>
          <p:nvPr/>
        </p:nvSpPr>
        <p:spPr>
          <a:xfrm>
            <a:off x="168295" y="1132472"/>
            <a:ext cx="8433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 6: Distribuição territorial da taxa de crescimento* do índice de mortalidade por sinistros de transporte terrestre entre as décadas de 2000 a 2009 e 2010 a 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3808382" y="2042494"/>
            <a:ext cx="2233304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MODALIDADES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465226" y="2126200"/>
            <a:ext cx="21282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MOTOCICLETAS</a:t>
            </a: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g1e5467da275_0_17"/>
          <p:cNvGraphicFramePr/>
          <p:nvPr/>
        </p:nvGraphicFramePr>
        <p:xfrm>
          <a:off x="6814447" y="3131403"/>
          <a:ext cx="5258825" cy="371898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169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 crescimento (AC)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Baixo crescimento </a:t>
                      </a:r>
                      <a:b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(BC)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 ocorrência (AT)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RO; TO; </a:t>
                      </a:r>
                      <a:r>
                        <a:rPr lang="pt-BR" sz="20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MA; PI;  CE; PB; AL; SE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RR; ES</a:t>
                      </a:r>
                      <a:r>
                        <a:rPr lang="pt-BR" sz="2000" u="none" strike="noStrike" cap="none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PR</a:t>
                      </a:r>
                      <a:r>
                        <a:rPr lang="pt-BR" sz="2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SC</a:t>
                      </a:r>
                      <a:r>
                        <a:rPr lang="pt-BR" sz="2000" u="none" strike="noStrike" cap="none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MS</a:t>
                      </a:r>
                      <a:r>
                        <a:rPr lang="pt-BR" sz="2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MT</a:t>
                      </a:r>
                      <a:r>
                        <a:rPr lang="pt-BR" sz="2000" u="none" strike="noStrike" cap="none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GO</a:t>
                      </a:r>
                      <a:endParaRPr sz="2000" u="none" strike="noStrike" cap="none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Baixa ocorrência (BT)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AC; </a:t>
                      </a:r>
                      <a:r>
                        <a:rPr lang="pt-BR" sz="2000" u="none" strike="noStrike" cap="none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AM; PA</a:t>
                      </a:r>
                      <a:r>
                        <a:rPr lang="pt-BR" sz="200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RN; PE</a:t>
                      </a:r>
                      <a:r>
                        <a:rPr lang="pt-BR" sz="2000" u="none" strike="noStrike" cap="none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BA</a:t>
                      </a:r>
                      <a:endParaRPr sz="2000" u="none" strike="noStrike" cap="none">
                        <a:solidFill>
                          <a:srgbClr val="FFC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AP; MG; RJ; </a:t>
                      </a:r>
                      <a:r>
                        <a:rPr lang="pt-BR" sz="2000" u="none" strike="noStrike" cap="none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SP; </a:t>
                      </a:r>
                      <a:r>
                        <a:rPr lang="pt-BR" sz="2000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RS; </a:t>
                      </a:r>
                      <a:r>
                        <a:rPr lang="pt-BR" sz="2000" u="none" strike="noStrike" cap="none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DF</a:t>
                      </a:r>
                      <a:endParaRPr sz="2000" u="none" strike="noStrike" cap="none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150" marR="821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2" name="Google Shape;212;g1e5467da275_0_17"/>
          <p:cNvSpPr/>
          <p:nvPr/>
        </p:nvSpPr>
        <p:spPr>
          <a:xfrm>
            <a:off x="387024" y="226560"/>
            <a:ext cx="57969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– Perspectiva regional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1e5467da275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25" y="1214999"/>
            <a:ext cx="5587450" cy="52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/>
          <p:nvPr/>
        </p:nvSpPr>
        <p:spPr>
          <a:xfrm>
            <a:off x="11360258" y="2107769"/>
            <a:ext cx="619932" cy="371960"/>
          </a:xfrm>
          <a:prstGeom prst="ellipse">
            <a:avLst/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9732936" y="2107769"/>
            <a:ext cx="619932" cy="371960"/>
          </a:xfrm>
          <a:prstGeom prst="ellipse">
            <a:avLst/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4973706" y="1917519"/>
            <a:ext cx="997174" cy="1414617"/>
          </a:xfrm>
          <a:prstGeom prst="ellipse">
            <a:avLst/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196310" y="513753"/>
            <a:ext cx="7211879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no Brasil – Rodovias federais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2" name="Google Shape;222;p13"/>
          <p:cNvGraphicFramePr/>
          <p:nvPr>
            <p:extLst>
              <p:ext uri="{D42A27DB-BD31-4B8C-83A1-F6EECF244321}">
                <p14:modId xmlns:p14="http://schemas.microsoft.com/office/powerpoint/2010/main" val="1926983901"/>
              </p:ext>
            </p:extLst>
          </p:nvPr>
        </p:nvGraphicFramePr>
        <p:xfrm>
          <a:off x="196310" y="1644674"/>
          <a:ext cx="5532775" cy="4435976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34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Causas agrupadas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Sinistros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Falta atenção/reação condutor/pedestre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498.425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Desobediência das regras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196.020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Excesso de velocidade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132.980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Álcool/drogas</a:t>
                      </a:r>
                      <a:endParaRPr sz="16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67.964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Condições veículo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61.735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4,5%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Animais pista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34.608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Condições/geometria via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31.673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Ultrapassagem indevida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30.919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 ruim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2.904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Problema saúde condutor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2.367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Condições de carga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1.217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Outros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300.479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1.361.291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425" marR="384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23" name="Google Shape;223;p13"/>
          <p:cNvGraphicFramePr/>
          <p:nvPr/>
        </p:nvGraphicFramePr>
        <p:xfrm>
          <a:off x="6212669" y="1917519"/>
          <a:ext cx="5767500" cy="4000437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247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Sinistros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Colisão frontal</a:t>
                      </a:r>
                      <a:endParaRPr sz="16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174.445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12,8%</a:t>
                      </a:r>
                      <a:endParaRPr sz="16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27.827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38,3%</a:t>
                      </a:r>
                      <a:endParaRPr sz="16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Atropelamento pessoa</a:t>
                      </a:r>
                      <a:endParaRPr sz="16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41.222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11.837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16,3%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Saída pista/tombamento</a:t>
                      </a:r>
                      <a:endParaRPr sz="16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267.175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19,6%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9.533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13,1%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Colisão traseira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360.981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26,5%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Colisão lateral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239.008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6.415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Colisão com objeto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106.438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4.630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6,4%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Capotamento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65.159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3.079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Queda (moto)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51.013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1.904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Atropelamento animal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29.566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Engavetamento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3.110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Danos eventuais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7.266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Derrame de carga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6.815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Incêndio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9.053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1.361.251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72742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24" name="Google Shape;224;p13"/>
          <p:cNvSpPr/>
          <p:nvPr/>
        </p:nvSpPr>
        <p:spPr>
          <a:xfrm>
            <a:off x="0" y="950396"/>
            <a:ext cx="87410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Tabelas 11 e 12: Ocorrência e mortes por causa e tipo  de sinistros nas rodovias federais. Brasil. 2010 a 2019</a:t>
            </a:r>
            <a:endParaRPr sz="1600" i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132165" y="6272320"/>
            <a:ext cx="2153835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PRF, 2023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>
            <a:off x="8626947" y="2991173"/>
            <a:ext cx="1007390" cy="1115878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10988298" y="2991173"/>
            <a:ext cx="1007390" cy="1115878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562598" y="475954"/>
            <a:ext cx="5394425" cy="87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impacto na mortalidade e políticas públicas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Crescimento da frota de autos e motos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3" name="Google Shape;233;p14"/>
          <p:cNvGraphicFramePr/>
          <p:nvPr/>
        </p:nvGraphicFramePr>
        <p:xfrm>
          <a:off x="281299" y="25309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14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Motos (variação 2000/09 e 2010/19 %)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Região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Frota (A)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Mortes (B)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Relação (B/A)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255%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147%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0,58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Nordeste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271%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156%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0,58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Sudeste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Centro-Oeste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Brasil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104%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0,59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4" name="Google Shape;234;p14"/>
          <p:cNvSpPr/>
          <p:nvPr/>
        </p:nvSpPr>
        <p:spPr>
          <a:xfrm>
            <a:off x="281299" y="1592512"/>
            <a:ext cx="53527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Calibri"/>
              <a:buNone/>
            </a:pPr>
            <a:r>
              <a:rPr lang="pt-BR" sz="1400" b="0" i="1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 13: Relação do crescimento da frota e mortes por sinistros de motocicletas e triciclos entre duas primeiras décadas do século XXI (2000/2009 e 2010 a 2019). Brasil.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297614" y="5078668"/>
            <a:ext cx="52043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da Abraciclo e Datasus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14"/>
          <p:cNvGraphicFramePr/>
          <p:nvPr/>
        </p:nvGraphicFramePr>
        <p:xfrm>
          <a:off x="6265596" y="2386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88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2150"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Região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Posse de automóveis 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Posse de motocicletas 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 Variação 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 Variação (%)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17,5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27,7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58,3%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19,2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32,5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69,3%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Nordeste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17,2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28,9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68,0%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15,3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31,5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105,9%</a:t>
                      </a:r>
                      <a:endParaRPr sz="16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Sudeste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69,3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26,2%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Centro-Oeste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44,8%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40,3%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Brasil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49,4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35,7%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61,9%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175" marR="471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7" name="Google Shape;237;p14"/>
          <p:cNvSpPr/>
          <p:nvPr/>
        </p:nvSpPr>
        <p:spPr>
          <a:xfrm>
            <a:off x="6276603" y="1785486"/>
            <a:ext cx="53989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Calibri"/>
              <a:buNone/>
            </a:pPr>
            <a:r>
              <a:rPr lang="pt-BR" sz="1400" b="0" i="1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 14: Posse de automóveis e motocicletas nos domicílios brasileiros por grande região. Brasil. 2009 e 2019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6425479" y="5673173"/>
            <a:ext cx="27281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Pnad/IBGE 2009 e 2019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8649448" y="5315919"/>
            <a:ext cx="680532" cy="1367563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238519" y="3655155"/>
            <a:ext cx="5573345" cy="225468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7CAA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417439" y="178198"/>
            <a:ext cx="5394425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impacto na mortalidade e políticas públicas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161026" y="980483"/>
            <a:ext cx="67990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FUNSET — Fundo Nacional de Segurança e Educação de Trânsito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15"/>
          <p:cNvGraphicFramePr/>
          <p:nvPr/>
        </p:nvGraphicFramePr>
        <p:xfrm>
          <a:off x="614258" y="1792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26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Autorizado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13.545,65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2.741,98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Contingenciado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10.223,72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17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 sz="17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950" marR="6895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8" name="Google Shape;248;p15"/>
          <p:cNvSpPr/>
          <p:nvPr/>
        </p:nvSpPr>
        <p:spPr>
          <a:xfrm>
            <a:off x="6103559" y="1912339"/>
            <a:ext cx="5091779" cy="68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DPVAT - Danos pessoais causados por veículos </a:t>
            </a:r>
            <a:br>
              <a:rPr lang="pt-B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automotores de via terrestre</a:t>
            </a:r>
            <a:endParaRPr sz="1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15"/>
          <p:cNvGraphicFramePr/>
          <p:nvPr/>
        </p:nvGraphicFramePr>
        <p:xfrm>
          <a:off x="6165831" y="3076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92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3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Arrecadação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Repasse SUS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Indenizações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Denatran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5,8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0,290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0,355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2013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3,6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0,400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0,425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5,9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0,295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2,33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0,235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0,105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66,2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29,7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33,08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3,31</a:t>
                      </a:r>
                      <a:endParaRPr sz="1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0" name="Google Shape;250;p15"/>
          <p:cNvSpPr/>
          <p:nvPr/>
        </p:nvSpPr>
        <p:spPr>
          <a:xfrm>
            <a:off x="6305316" y="2624577"/>
            <a:ext cx="53494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Calibri"/>
              <a:buNone/>
            </a:pPr>
            <a:r>
              <a:rPr lang="pt-BR" sz="1400" b="0" i="1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 17: Arrecadação e gastos do DPVAT (bilhões R$). Brasil. 2010 a 2019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238519" y="6160262"/>
            <a:ext cx="5385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informações da Seguradora Líder (2023) e Rede Brasil (2019)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295447" y="4432516"/>
            <a:ext cx="532864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predominante em atividades administrativas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Publicidade e campanhas educativas com valores muito baixo (cerca de R$ 500 mi em 10 anos)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projetos de redução mortes com percentual baixo de uso (16%)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161026" y="1369467"/>
            <a:ext cx="73711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 15: Recursos do FUNSET pagos e contingenciados na década 2010-2019 (R$ bi)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7919634" y="5462838"/>
            <a:ext cx="340963" cy="9974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>
            <a:off x="281895" y="302184"/>
            <a:ext cx="7575746" cy="183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impacto na mortalidade e políticas públicas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Outras políticas públicas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CIDE e concessões rodovias :  	</a:t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>
            <a:off x="3553658" y="1692724"/>
            <a:ext cx="72445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Mortes em rodovias concedidas diminuíram -&gt; ampliar programa</a:t>
            </a: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Recursos da CIDE p/ Investimentos em infraestrutura viária caíram com a redução alíquotas combustíveis (subsídio) - &gt; reestabelecer alíquotas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-268888" y="2862724"/>
            <a:ext cx="7205114" cy="42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 regulatórias, alterações tecnológicas e PNATRANS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6" descr="Linha do tem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1902" y="3531048"/>
            <a:ext cx="8096262" cy="305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5467da275_0_0"/>
          <p:cNvSpPr/>
          <p:nvPr/>
        </p:nvSpPr>
        <p:spPr>
          <a:xfrm>
            <a:off x="723250" y="1573475"/>
            <a:ext cx="7189800" cy="48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“1ª Década de Ação pela Segurança no Trânsito</a:t>
            </a: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(ONU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2009)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global estabelecida de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redução das mortes na década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 sempre se situou entre os 5 países com mais mortes no trânsito com cerca de 40 mil mortes por ano e mais de 300 mil feridos graves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do estudo: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2010-2019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 políticas públicas no período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perspectivas e recomendações para a 2ª década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e5467da275_0_0"/>
          <p:cNvSpPr txBox="1"/>
          <p:nvPr/>
        </p:nvSpPr>
        <p:spPr>
          <a:xfrm>
            <a:off x="723254" y="728419"/>
            <a:ext cx="33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MOTIVAÇÃO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1e5467da27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025" y="1974400"/>
            <a:ext cx="1560250" cy="15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5467da27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350" y="4305075"/>
            <a:ext cx="4131000" cy="20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/>
          <p:nvPr/>
        </p:nvSpPr>
        <p:spPr>
          <a:xfrm>
            <a:off x="583770" y="331640"/>
            <a:ext cx="651445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Conclusões e perspectivas para a próxima década de redução da mortalidade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522548" y="1291675"/>
            <a:ext cx="6636900" cy="53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Reduzir mortes em motocicletas: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Educação e fiscalização.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Compensar externalidades.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Habilitação social.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Investir em segurança viária: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Campanhas e fiscalização.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Regiões com alta mortalidade.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Recompor fundos FUNSET, DPVAT e CIDE.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Priorizar e executar Pnatrans.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Planejamento urbano focado em transporte público e ativo: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Melhorar gestão de trânsito.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Moderação de tráfego.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Melhorar pontos críticos e segurança em concessões rodoviárias.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Controle de velocidade para evitar atropelamentos.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Consolidar dados de acidentes (Renaest) com uso inteligente.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None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Avançar regulamentação: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Cadastro positivo.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Vistoria automotiva.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Incentivos e regulação na indústria automotiva.</a:t>
            </a: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/>
        </p:nvSpPr>
        <p:spPr>
          <a:xfrm>
            <a:off x="1346662" y="1862051"/>
            <a:ext cx="102189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Contatos: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Henrique: </a:t>
            </a:r>
            <a:r>
              <a:rPr lang="pt-BR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carlos.carvalho@ipea.gov.br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Erivelton Guedes: </a:t>
            </a:r>
            <a:r>
              <a:rPr lang="pt-BR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erivelton.guedes@mj.gov.br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1e5467da27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07200" cy="43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1e5467da27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40100"/>
            <a:ext cx="4131000" cy="20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5e03c9887c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25" y="530250"/>
            <a:ext cx="6039200" cy="43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5e03c9887c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375" y="4463275"/>
            <a:ext cx="6198300" cy="23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196310" y="513753"/>
            <a:ext cx="7211879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no Brasil no período de 2000 a 2019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7" name="Google Shape;107;p3"/>
          <p:cNvGraphicFramePr/>
          <p:nvPr/>
        </p:nvGraphicFramePr>
        <p:xfrm>
          <a:off x="449426" y="2113083"/>
          <a:ext cx="6199350" cy="3760775"/>
        </p:xfrm>
        <a:graphic>
          <a:graphicData uri="http://schemas.openxmlformats.org/drawingml/2006/table">
            <a:tbl>
              <a:tblPr firstRow="1" firstCol="1" bandRow="1">
                <a:noFill/>
                <a:tableStyleId>{D9B0EB49-957D-4E62-A086-00F10CDAAEC9}</a:tableStyleId>
              </a:tblPr>
              <a:tblGrid>
                <a:gridCol w="227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Período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Mortes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Taxa de mortalidade*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2010 a 2019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392.929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19,22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200</a:t>
                      </a:r>
                      <a:r>
                        <a:rPr lang="pt-BR" sz="2900"/>
                        <a:t>0</a:t>
                      </a:r>
                      <a:r>
                        <a:rPr lang="pt-BR" sz="2900" u="none" strike="noStrike" cap="none"/>
                        <a:t> a 2009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346.151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18,79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Variação (%)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13,5%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900" u="none" strike="noStrike" cap="none"/>
                        <a:t>2,3%</a:t>
                      </a:r>
                      <a:endParaRPr sz="2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Google Shape;108;p3"/>
          <p:cNvSpPr/>
          <p:nvPr/>
        </p:nvSpPr>
        <p:spPr>
          <a:xfrm>
            <a:off x="449451" y="1077172"/>
            <a:ext cx="79225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Calibri"/>
              <a:buNone/>
            </a:pPr>
            <a:r>
              <a:rPr lang="pt-BR" sz="1800" b="0" i="1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Tabela 1: Total de mortes e taxa de mortalidade por 100.000 hab. em sinistros de transporte terrestre nas duas primeiras décadas do século XXI. Brasil. 2000/2009 e 2010/2019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809675" y="2814575"/>
            <a:ext cx="5172900" cy="3212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96310" y="6027007"/>
            <a:ext cx="7490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Obs.: Taxa de mortalidade anualizada (mortos/100.000 hab), considerando a população brasileira na metade da década (população do Brasil em 2005 e 2015)</a:t>
            </a:r>
            <a:b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SIM/DATASUS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8598123" y="2878400"/>
            <a:ext cx="33093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 </a:t>
            </a:r>
            <a:r>
              <a:rPr lang="pt-B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cumpriu as metas da ONU e aumentou as mortes e a taxa de mortalidade por 100 mil habitantes </a:t>
            </a:r>
            <a:r>
              <a:rPr lang="pt-B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comparação das décadas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g25e03c9887c_0_0"/>
          <p:cNvGraphicFramePr/>
          <p:nvPr/>
        </p:nvGraphicFramePr>
        <p:xfrm>
          <a:off x="25" y="163913"/>
          <a:ext cx="6616050" cy="611275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73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UF</a:t>
                      </a: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Homicídios</a:t>
                      </a: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endParaRPr sz="2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ST/Homicídios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8,766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16,956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A9D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193.40%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5,856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10,478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178.90%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7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52,683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65,049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123.50%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4,460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5,301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118.90%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6,369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7,150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112.30%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C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29,680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29,678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100.00%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10,940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10,938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100.00%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5,363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5,291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98.70%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MG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41,629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40,082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96.30%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D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e03c9887c_0_7"/>
          <p:cNvSpPr txBox="1"/>
          <p:nvPr/>
        </p:nvSpPr>
        <p:spPr>
          <a:xfrm>
            <a:off x="2063675" y="4218050"/>
            <a:ext cx="9625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00"/>
              <a:t>R$ 130 bilhões </a:t>
            </a:r>
            <a:r>
              <a:rPr lang="pt-BR" sz="4100"/>
              <a:t>(Ipea, 2020)</a:t>
            </a:r>
            <a:endParaRPr sz="4100"/>
          </a:p>
        </p:txBody>
      </p:sp>
      <p:sp>
        <p:nvSpPr>
          <p:cNvPr id="122" name="Google Shape;122;g25e03c9887c_0_7"/>
          <p:cNvSpPr txBox="1"/>
          <p:nvPr/>
        </p:nvSpPr>
        <p:spPr>
          <a:xfrm>
            <a:off x="50950" y="413500"/>
            <a:ext cx="8625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00"/>
              <a:t>Custos dos sinistros </a:t>
            </a:r>
            <a:endParaRPr sz="6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00"/>
              <a:t>x </a:t>
            </a:r>
            <a:endParaRPr sz="6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400"/>
              <a:t>deficit fiscal </a:t>
            </a:r>
            <a:endParaRPr sz="6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196310" y="513753"/>
            <a:ext cx="7211879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no Brasil no período de 2000 a 2019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950" y="1788048"/>
            <a:ext cx="7640179" cy="424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433950" y="1043548"/>
            <a:ext cx="7025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Gráfico  1: Taxa de mortalidade por sinistros transporte terrestre - STT (mortes por 100 mil hab.) e Pib dolarizado. Brasil. 1996 a 2019.</a:t>
            </a:r>
            <a:endParaRPr sz="1600" i="1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898898" y="6128676"/>
            <a:ext cx="9236993" cy="3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de mortes do Datasus e PIB dolarizado do Ipeadata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601558" y="2324227"/>
            <a:ext cx="3068700" cy="37866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o início da década (2010) para o final (2019) houve redução da taxa de mortalidade (-25%)</a:t>
            </a:r>
            <a:b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 maior da queda da taxa neste período foi a crise econômica vivida a partir 2014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Pandemia Covid???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4"/>
          <p:cNvCxnSpPr/>
          <p:nvPr/>
        </p:nvCxnSpPr>
        <p:spPr>
          <a:xfrm>
            <a:off x="5386646" y="3059083"/>
            <a:ext cx="1296786" cy="714895"/>
          </a:xfrm>
          <a:prstGeom prst="straightConnector1">
            <a:avLst/>
          </a:prstGeom>
          <a:noFill/>
          <a:ln w="60325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/>
          <p:nvPr/>
        </p:nvCxnSpPr>
        <p:spPr>
          <a:xfrm rot="10800000" flipH="1">
            <a:off x="2573100" y="1905575"/>
            <a:ext cx="2024100" cy="10800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4"/>
          <p:cNvCxnSpPr/>
          <p:nvPr/>
        </p:nvCxnSpPr>
        <p:spPr>
          <a:xfrm>
            <a:off x="4724650" y="1910975"/>
            <a:ext cx="22179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792" y="1966189"/>
            <a:ext cx="9996308" cy="33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4600414" y="5315922"/>
            <a:ext cx="5005952" cy="65092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4726982" y="2247257"/>
            <a:ext cx="4879383" cy="40295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35594" y="1170945"/>
            <a:ext cx="76770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 2: Mortes por sinistros de trânsito e modalidades de transporte. Brasil. 2010 a 2019 (a) 2000 a 2009 (b)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231370" y="6260080"/>
            <a:ext cx="4304448" cy="3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Datasus.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96310" y="513753"/>
            <a:ext cx="7211879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no Brasil no período de 2000 a 2019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6345274" y="6108939"/>
            <a:ext cx="1642820" cy="646332"/>
            <a:chOff x="10214432" y="5464835"/>
            <a:chExt cx="1642820" cy="646332"/>
          </a:xfrm>
        </p:grpSpPr>
        <p:sp>
          <p:nvSpPr>
            <p:cNvPr id="146" name="Google Shape;146;p5"/>
            <p:cNvSpPr/>
            <p:nvPr/>
          </p:nvSpPr>
          <p:spPr>
            <a:xfrm>
              <a:off x="10214432" y="5464835"/>
              <a:ext cx="1642820" cy="64633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10353917" y="5495613"/>
              <a:ext cx="15033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mil mortes para 120 mil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-289465" y="1044319"/>
            <a:ext cx="4168192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por idade e escolaridade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96310" y="513753"/>
            <a:ext cx="7211879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Mortalidade do transporte terrestre no Brasil no período de 2010 a 2019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p6"/>
          <p:cNvGraphicFramePr/>
          <p:nvPr/>
        </p:nvGraphicFramePr>
        <p:xfrm>
          <a:off x="629511" y="2464230"/>
          <a:ext cx="4783300" cy="2913600"/>
        </p:xfrm>
        <a:graphic>
          <a:graphicData uri="http://schemas.openxmlformats.org/drawingml/2006/table">
            <a:tbl>
              <a:tblPr>
                <a:noFill/>
                <a:tableStyleId>{85DE5180-0365-451B-B37F-A02F59F3664D}</a:tableStyleId>
              </a:tblPr>
              <a:tblGrid>
                <a:gridCol w="24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 etária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Mortes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(%)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Menor 15 anos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14.696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a 29 anos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125.293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a 49 anos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139.746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a 69 anos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80.893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ou mais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29.606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Ignorado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2.695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392.929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975" marR="849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" name="Google Shape;155;p6"/>
          <p:cNvSpPr/>
          <p:nvPr/>
        </p:nvSpPr>
        <p:spPr>
          <a:xfrm>
            <a:off x="320299" y="193729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Tabela 3</a:t>
            </a:r>
            <a:r>
              <a:rPr lang="pt-BR" sz="1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: Mortes SNT por faixa etária. Brasil. 2010 a 2019.</a:t>
            </a:r>
            <a:endParaRPr sz="16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8359" y="2247399"/>
            <a:ext cx="6134541" cy="401391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5858359" y="1660295"/>
            <a:ext cx="56103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Gráfico  3: Percentual de STT, faixa etária e modalidade de transporte. Brasil. 2010 a 2019</a:t>
            </a:r>
            <a:endParaRPr sz="18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20299" y="5763977"/>
            <a:ext cx="4304448" cy="3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 com dados do Datasus.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2347</Words>
  <Application>Microsoft Office PowerPoint</Application>
  <PresentationFormat>Widescreen</PresentationFormat>
  <Paragraphs>566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Calibri</vt:lpstr>
      <vt:lpstr>Arial</vt:lpstr>
      <vt:lpstr>Roboto</vt:lpstr>
      <vt:lpstr>Tema do Office</vt:lpstr>
      <vt:lpstr>Balanço da 1ª década de ação pela segurança no trânsito no Brasil e perspectivas para a 2ª década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1ª década de ação pela segurança no trânsito no Brasil e perspectivas para a 2ª década</dc:title>
  <dc:creator>Catia</dc:creator>
  <cp:lastModifiedBy>Daniel Bassoli Campos</cp:lastModifiedBy>
  <cp:revision>1</cp:revision>
  <dcterms:created xsi:type="dcterms:W3CDTF">2023-07-31T13:16:12Z</dcterms:created>
  <dcterms:modified xsi:type="dcterms:W3CDTF">2024-05-14T18:43:25Z</dcterms:modified>
</cp:coreProperties>
</file>